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7"/>
  </p:notesMasterIdLst>
  <p:handoutMasterIdLst>
    <p:handoutMasterId r:id="rId38"/>
  </p:handoutMasterIdLst>
  <p:sldIdLst>
    <p:sldId id="256" r:id="rId5"/>
    <p:sldId id="257" r:id="rId6"/>
    <p:sldId id="287" r:id="rId7"/>
    <p:sldId id="299" r:id="rId8"/>
    <p:sldId id="288" r:id="rId9"/>
    <p:sldId id="289" r:id="rId10"/>
    <p:sldId id="291" r:id="rId11"/>
    <p:sldId id="3866" r:id="rId12"/>
    <p:sldId id="3848" r:id="rId13"/>
    <p:sldId id="3867" r:id="rId14"/>
    <p:sldId id="3869" r:id="rId15"/>
    <p:sldId id="3898" r:id="rId16"/>
    <p:sldId id="3902" r:id="rId17"/>
    <p:sldId id="3904" r:id="rId18"/>
    <p:sldId id="3892" r:id="rId19"/>
    <p:sldId id="3877" r:id="rId20"/>
    <p:sldId id="3879" r:id="rId21"/>
    <p:sldId id="3880" r:id="rId22"/>
    <p:sldId id="3881" r:id="rId23"/>
    <p:sldId id="300" r:id="rId24"/>
    <p:sldId id="3890" r:id="rId25"/>
    <p:sldId id="286" r:id="rId26"/>
    <p:sldId id="294" r:id="rId27"/>
    <p:sldId id="297" r:id="rId28"/>
    <p:sldId id="301" r:id="rId29"/>
    <p:sldId id="3909" r:id="rId30"/>
    <p:sldId id="302" r:id="rId31"/>
    <p:sldId id="303" r:id="rId32"/>
    <p:sldId id="281" r:id="rId33"/>
    <p:sldId id="306" r:id="rId34"/>
    <p:sldId id="305" r:id="rId35"/>
    <p:sldId id="390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345EBDA-5191-443D-A0F3-2958FB2C5310}">
          <p14:sldIdLst>
            <p14:sldId id="256"/>
            <p14:sldId id="257"/>
            <p14:sldId id="287"/>
            <p14:sldId id="299"/>
            <p14:sldId id="288"/>
            <p14:sldId id="289"/>
            <p14:sldId id="291"/>
            <p14:sldId id="3866"/>
            <p14:sldId id="3848"/>
            <p14:sldId id="3867"/>
            <p14:sldId id="3869"/>
            <p14:sldId id="3898"/>
            <p14:sldId id="3902"/>
            <p14:sldId id="3904"/>
            <p14:sldId id="3892"/>
            <p14:sldId id="3877"/>
            <p14:sldId id="3879"/>
            <p14:sldId id="3880"/>
            <p14:sldId id="3881"/>
            <p14:sldId id="300"/>
            <p14:sldId id="3890"/>
            <p14:sldId id="286"/>
            <p14:sldId id="294"/>
            <p14:sldId id="297"/>
            <p14:sldId id="301"/>
            <p14:sldId id="3909"/>
            <p14:sldId id="302"/>
            <p14:sldId id="303"/>
            <p14:sldId id="281"/>
            <p14:sldId id="306"/>
            <p14:sldId id="305"/>
          </p14:sldIdLst>
        </p14:section>
        <p14:section name="Alternative Summary Tab Slides (19-24)" id="{7C8C2E46-2E25-48BD-896E-6A5FC68E8D7F}">
          <p14:sldIdLst>
            <p14:sldId id="390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65EB35-7F95-103E-6090-A30C0C9065C8}" name="Barnett, Carolyn" initials="BC" userId="S::cbarnett@apsk12.org::91c1c3e3-5395-4d6d-a514-bee340fe534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03"/>
    <p:restoredTop sz="94601"/>
  </p:normalViewPr>
  <p:slideViewPr>
    <p:cSldViewPr snapToGrid="0">
      <p:cViewPr varScale="1">
        <p:scale>
          <a:sx n="135" d="100"/>
          <a:sy n="135" d="100"/>
        </p:scale>
        <p:origin x="1496" y="16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ata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pPr>
            <a:lnSpc>
              <a:spcPct val="100000"/>
            </a:lnSpc>
          </a:pPr>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pPr>
            <a:lnSpc>
              <a:spcPct val="100000"/>
            </a:lnSpc>
          </a:pPr>
          <a:endParaRPr lang="en-US"/>
        </a:p>
      </dgm:t>
    </dgm:pt>
    <dgm:pt modelId="{7DD6C1CE-29D5-40DC-B711-360B65CAE77D}">
      <dgm:prSet custT="1"/>
      <dgm:spPr/>
      <dgm:t>
        <a:bodyPr/>
        <a:lstStyle/>
        <a:p>
          <a:pPr>
            <a:lnSpc>
              <a:spcPct val="100000"/>
            </a:lnSpc>
          </a:pPr>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pPr>
            <a:lnSpc>
              <a:spcPct val="100000"/>
            </a:lnSpc>
          </a:pPr>
          <a:endParaRPr lang="en-US"/>
        </a:p>
      </dgm:t>
    </dgm:pt>
    <dgm:pt modelId="{863A37DD-BDF3-44D3-B467-6A712BCCDBAC}">
      <dgm:prSet custT="1"/>
      <dgm:spPr/>
      <dgm:t>
        <a:bodyPr/>
        <a:lstStyle/>
        <a:p>
          <a:pPr>
            <a:lnSpc>
              <a:spcPct val="100000"/>
            </a:lnSpc>
          </a:pPr>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pPr>
            <a:lnSpc>
              <a:spcPct val="100000"/>
            </a:lnSpc>
          </a:pPr>
          <a:endParaRPr lang="en-US"/>
        </a:p>
      </dgm:t>
    </dgm:pt>
    <dgm:pt modelId="{A3182728-987D-4847-8C07-864C796CC678}">
      <dgm:prSet custT="1"/>
      <dgm:spPr/>
      <dgm:t>
        <a:bodyPr/>
        <a:lstStyle/>
        <a:p>
          <a:pPr>
            <a:lnSpc>
              <a:spcPct val="100000"/>
            </a:lnSpc>
          </a:pPr>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2A0105A-033A-4D72-ADA2-3B675DE50621}" type="presOf" srcId="{4B14F3DA-92D8-4BDF-9ABF-361BC54A0CC1}" destId="{9DA41DBB-897B-4E29-83F5-39F6BE8FB510}"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colorful3" csCatId="colorful" phldr="1"/>
      <dgm:spPr/>
      <dgm:t>
        <a:bodyPr/>
        <a:lstStyle/>
        <a:p>
          <a:endParaRPr lang="en-US"/>
        </a:p>
      </dgm:t>
    </dgm:pt>
    <dgm:pt modelId="{60B14AE1-BE8B-48F5-B9E4-627E3E3910A2}">
      <dgm:prSet phldrT="[Text]" custT="1"/>
      <dgm:spPr/>
      <dgm:t>
        <a:bodyPr/>
        <a:lstStyle/>
        <a:p>
          <a:r>
            <a:rPr lang="en-US" sz="300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pPr marL="1200150" indent="-1200150">
            <a:lnSpc>
              <a:spcPct val="100000"/>
            </a:lnSpc>
            <a:spcAft>
              <a:spcPts val="0"/>
            </a:spcAft>
          </a:pPr>
          <a:r>
            <a:rPr lang="en-US" sz="3000">
              <a:latin typeface="Calibri" panose="020F0502020204030204" pitchFamily="34" charset="0"/>
              <a:cs typeface="Calibri" panose="020F0502020204030204" pitchFamily="34" charset="0"/>
            </a:rPr>
            <a:t>Step 3: Budget Parameters</a:t>
          </a:r>
        </a:p>
        <a:p>
          <a:pPr marL="1314450" indent="-171450">
            <a:lnSpc>
              <a:spcPct val="100000"/>
            </a:lnSpc>
            <a:spcAft>
              <a:spcPts val="0"/>
            </a:spcAft>
          </a:pPr>
          <a:r>
            <a:rPr lang="en-US" sz="3000">
              <a:latin typeface="Calibri" panose="020F0502020204030204" pitchFamily="34" charset="0"/>
              <a:cs typeface="Calibri" panose="020F0502020204030204" pitchFamily="34" charset="0"/>
            </a:rPr>
            <a:t>(Strategic Priorities)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custScaleY="157423">
        <dgm:presLayoutVars>
          <dgm:bulletEnabled val="1"/>
        </dgm:presLayoutVars>
      </dgm:prSet>
      <dgm:spPr/>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B76E3621-0090-411E-A61A-31D717923D34}" type="presOf" srcId="{3BC74C00-D5AA-4C59-BBD7-8DB4C360FB0A}" destId="{620A8DB8-0569-4BF8-8AB9-63BF087919CF}" srcOrd="0" destOrd="0" presId="urn:microsoft.com/office/officeart/2008/layout/VerticalCurvedList"/>
    <dgm:cxn modelId="{D5F21B4D-D4C8-474D-9D58-154ADD817668}" type="presOf" srcId="{60B14AE1-BE8B-48F5-B9E4-627E3E3910A2}" destId="{E536B88F-8FC2-4CA7-958C-821C131E4CDF}"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85C5BE70-23F4-4577-90B6-102FA0E03392}" type="presOf" srcId="{E6BC8EA5-EB83-422B-B458-DFB17713B422}" destId="{5A4A04A5-4D00-4442-97C2-694047FE6AAC}" srcOrd="0" destOrd="0" presId="urn:microsoft.com/office/officeart/2008/layout/VerticalCurvedList"/>
    <dgm:cxn modelId="{F5854797-1E85-48C8-B7B5-D0481EF3BE54}" srcId="{E432792C-4683-460B-8C2C-E3684166E464}" destId="{A9FE6BEA-BBFC-4D82-BFF8-16CA57ADEB27}" srcOrd="1" destOrd="0" parTransId="{3D7774BA-4780-49A7-BFAD-BD025F952648}" sibTransId="{0524CFC9-0D50-4F79-8898-EE592AD3289A}"/>
    <dgm:cxn modelId="{B547E197-3BAF-4F88-8DF3-8B3042EACD5D}" type="presOf" srcId="{A9FE6BEA-BBFC-4D82-BFF8-16CA57ADEB27}" destId="{975311A0-1439-46E2-8E1D-CB01AD834F95}" srcOrd="0" destOrd="0" presId="urn:microsoft.com/office/officeart/2008/layout/VerticalCurvedList"/>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2" qsCatId="simple" csTypeId="urn:microsoft.com/office/officeart/2005/8/colors/accent2_3" csCatId="accent2" phldr="1"/>
      <dgm:spPr/>
    </dgm:pt>
    <dgm:pt modelId="{CBFAD42E-BC13-4677-A698-C8417C853277}">
      <dgm:prSet phldrT="[Text]" custT="1"/>
      <dgm:spPr/>
      <dgm:t>
        <a:bodyPr/>
        <a:lstStyle/>
        <a:p>
          <a:pPr>
            <a:spcAft>
              <a:spcPct val="35000"/>
            </a:spcAft>
          </a:pPr>
          <a:r>
            <a:rPr lang="en-US" sz="1600" b="1"/>
            <a:t>Step 2 </a:t>
          </a:r>
          <a:r>
            <a:rPr lang="en-US" sz="1400" b="0" u="sng"/>
            <a:t>Pri</a:t>
          </a:r>
          <a:r>
            <a:rPr lang="en-US" sz="1400" u="sng"/>
            <a:t>ncipals</a:t>
          </a:r>
          <a:r>
            <a:rPr lang="en-US" sz="1400"/>
            <a:t> Workshop   FY </a:t>
          </a:r>
          <a:r>
            <a:rPr lang="en-US" sz="1400">
              <a:latin typeface="Arial"/>
            </a:rPr>
            <a:t>26</a:t>
          </a:r>
          <a:r>
            <a:rPr lang="en-US" sz="1400"/>
            <a:t> Budget</a:t>
          </a:r>
        </a:p>
        <a:p>
          <a:pPr>
            <a:spcAft>
              <a:spcPct val="35000"/>
            </a:spcAft>
          </a:pPr>
          <a:r>
            <a:rPr lang="en-US" sz="1200">
              <a:solidFill>
                <a:srgbClr val="FF0000"/>
              </a:solidFill>
              <a:latin typeface="Calibri"/>
              <a:ea typeface="Calibri"/>
              <a:cs typeface="Times New Roman"/>
            </a:rPr>
            <a:t>January 15</a:t>
          </a:r>
          <a:r>
            <a:rPr lang="en-US" sz="1200">
              <a:latin typeface="Calibri"/>
              <a:ea typeface="Calibri"/>
              <a:cs typeface="Times New Roman"/>
            </a:rPr>
            <a:t> </a:t>
          </a:r>
          <a:r>
            <a:rPr lang="en-US" sz="1200" baseline="30000">
              <a:latin typeface="Calibri"/>
              <a:ea typeface="Calibri"/>
              <a:cs typeface="Times New Roman"/>
            </a:rPr>
            <a:t> </a:t>
          </a:r>
          <a:endParaRPr lang="en-US" sz="1200">
            <a:latin typeface="Calibri"/>
            <a:ea typeface="Calibri"/>
            <a:cs typeface="Times New Roman"/>
          </a:endParaRPr>
        </a:p>
      </dgm:t>
    </dgm:pt>
    <dgm:pt modelId="{3607CAB8-443E-4D12-94DD-94CB93172344}" type="parTrans" cxnId="{7782ACAD-5FAA-4E48-961E-E575494BDE88}">
      <dgm:prSet/>
      <dgm:spPr/>
      <dgm:t>
        <a:bodyPr/>
        <a:lstStyle/>
        <a:p>
          <a:endParaRPr lang="en-US"/>
        </a:p>
      </dgm:t>
    </dgm:pt>
    <dgm:pt modelId="{972FF622-4B2D-4CD6-BD1A-DCBE5152596B}" type="sibTrans" cxnId="{7782ACAD-5FAA-4E48-961E-E575494BDE88}">
      <dgm:prSet/>
      <dgm:spPr/>
      <dgm:t>
        <a:bodyPr/>
        <a:lstStyle/>
        <a:p>
          <a:endParaRPr lang="en-US"/>
        </a:p>
      </dgm:t>
    </dgm:pt>
    <dgm:pt modelId="{9BB649CE-74CD-4483-9383-CCF688F359CC}">
      <dgm:prSet phldrT="[Text]" custT="1"/>
      <dgm:spPr/>
      <dgm:t>
        <a:bodyPr/>
        <a:lstStyle/>
        <a:p>
          <a:pPr rtl="0">
            <a:spcAft>
              <a:spcPct val="35000"/>
            </a:spcAft>
          </a:pPr>
          <a:r>
            <a:rPr lang="en-US" sz="1600" b="1"/>
            <a:t>Step 4         </a:t>
          </a:r>
          <a:r>
            <a:rPr lang="en-US" sz="1400"/>
            <a:t> </a:t>
          </a:r>
          <a:r>
            <a:rPr lang="en-US" sz="1400" u="sng"/>
            <a:t>Principals</a:t>
          </a:r>
          <a:r>
            <a:rPr lang="en-US" sz="1400">
              <a:latin typeface="Arial"/>
            </a:rPr>
            <a:t>    Cluster</a:t>
          </a:r>
          <a:r>
            <a:rPr lang="en-US" sz="1400"/>
            <a:t> Supt. Discussions</a:t>
          </a:r>
          <a:endParaRPr lang="en-US" sz="1200" b="0" kern="1200">
            <a:latin typeface="Times New Roman"/>
            <a:ea typeface="Calibri"/>
            <a:cs typeface="Times New Roman"/>
          </a:endParaRPr>
        </a:p>
      </dgm:t>
    </dgm:pt>
    <dgm:pt modelId="{637D4CDB-F178-4FDF-A411-3E5665E32BA7}" type="parTrans" cxnId="{CB60929E-05E0-4ABA-9631-BA5D2C827681}">
      <dgm:prSet/>
      <dgm:spPr/>
      <dgm:t>
        <a:bodyPr/>
        <a:lstStyle/>
        <a:p>
          <a:endParaRPr lang="en-US"/>
        </a:p>
      </dgm:t>
    </dgm:pt>
    <dgm:pt modelId="{FAEB3748-C727-4F1E-8F4D-E9B2C7C7BF69}" type="sibTrans" cxnId="{CB60929E-05E0-4ABA-9631-BA5D2C827681}">
      <dgm:prSet/>
      <dgm:spPr/>
      <dgm:t>
        <a:bodyPr/>
        <a:lstStyle/>
        <a:p>
          <a:endParaRPr lang="en-US"/>
        </a:p>
      </dgm:t>
    </dgm:pt>
    <dgm:pt modelId="{F8924C73-4D86-4725-8FB1-57E56105EE84}">
      <dgm:prSet phldrT="[Text]" custT="1"/>
      <dgm:spPr/>
      <dgm:t>
        <a:bodyPr/>
        <a:lstStyle/>
        <a:p>
          <a:pPr rtl="0"/>
          <a:r>
            <a:rPr lang="en-US" sz="1600" b="1"/>
            <a:t>Step 1                             </a:t>
          </a:r>
          <a:r>
            <a:rPr lang="en-US" sz="1400">
              <a:latin typeface="Arial"/>
            </a:rPr>
            <a:t>Update</a:t>
          </a:r>
          <a:r>
            <a:rPr lang="en-US" sz="1400" b="0"/>
            <a:t> </a:t>
          </a:r>
          <a:r>
            <a:rPr lang="en-US" sz="1400"/>
            <a:t>Strategic Plan</a:t>
          </a:r>
          <a:r>
            <a:rPr lang="en-US" sz="1400">
              <a:latin typeface="Arial"/>
            </a:rPr>
            <a:t> &amp; Rank Priorities</a:t>
          </a:r>
          <a:endParaRPr lang="en-US" sz="1400"/>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dgm:t>
        <a:bodyPr/>
        <a:lstStyle/>
        <a:p>
          <a:r>
            <a:rPr lang="en-US" sz="1600" b="1" kern="1200"/>
            <a:t>Step 7               </a:t>
          </a:r>
          <a:r>
            <a:rPr lang="en-US" sz="1400" b="0" u="sng" kern="1200">
              <a:latin typeface="+mn-lt"/>
            </a:rPr>
            <a:t>Principals</a:t>
          </a:r>
          <a:r>
            <a:rPr lang="en-US" sz="1600" b="1" kern="1200"/>
            <a:t> </a:t>
          </a:r>
          <a:r>
            <a:rPr lang="en-US" sz="1400" b="0" kern="1200"/>
            <a:t>HR Staffing Conferences Begin</a:t>
          </a:r>
          <a:endParaRPr lang="en-US" sz="1200" kern="1200">
            <a:latin typeface="Calibri"/>
            <a:ea typeface="Times New Roman" panose="02020603050405020304" pitchFamily="18" charset="0"/>
            <a:cs typeface="Times New Roman"/>
          </a:endParaRPr>
        </a:p>
        <a:p>
          <a:pPr rtl="0"/>
          <a:r>
            <a:rPr lang="en-US" sz="1200" kern="1200">
              <a:solidFill>
                <a:srgbClr val="FF0000"/>
              </a:solidFill>
              <a:latin typeface="Calibri"/>
              <a:ea typeface="Calibri"/>
              <a:cs typeface="Times New Roman"/>
            </a:rPr>
            <a:t>Feb. 24-27  </a:t>
          </a:r>
          <a:r>
            <a:rPr lang="en-US" sz="1200" kern="1200">
              <a:latin typeface="Calibri"/>
              <a:ea typeface="Times New Roman" panose="02020603050405020304" pitchFamily="18" charset="0"/>
              <a:cs typeface="Times New Roman"/>
            </a:rPr>
            <a:t> </a:t>
          </a:r>
          <a:endParaRPr lang="en-US" sz="1200" kern="1200">
            <a:latin typeface="Calibri"/>
            <a:cs typeface="Times New Roman"/>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dgm:t>
        <a:bodyPr/>
        <a:lstStyle/>
        <a:p>
          <a:pPr>
            <a:lnSpc>
              <a:spcPct val="90000"/>
            </a:lnSpc>
            <a:spcAft>
              <a:spcPct val="35000"/>
            </a:spcAft>
          </a:pPr>
          <a:r>
            <a:rPr lang="en-US" sz="1600" b="1" kern="1200"/>
            <a:t>Step 3              </a:t>
          </a:r>
          <a:r>
            <a:rPr lang="en-US" sz="1400" u="sng" kern="1200"/>
            <a:t>GO Team</a:t>
          </a:r>
          <a:r>
            <a:rPr lang="en-US" sz="1400" kern="1200"/>
            <a:t> Initial Budget Session</a:t>
          </a:r>
        </a:p>
        <a:p>
          <a:pPr rtl="0">
            <a:lnSpc>
              <a:spcPct val="90000"/>
            </a:lnSpc>
            <a:spcAft>
              <a:spcPct val="35000"/>
            </a:spcAft>
          </a:pPr>
          <a:r>
            <a:rPr lang="en-US" sz="1200" kern="1200">
              <a:solidFill>
                <a:srgbClr val="FF0000"/>
              </a:solidFill>
              <a:latin typeface="Calibri"/>
              <a:ea typeface="Calibri"/>
              <a:cs typeface="Times New Roman"/>
            </a:rPr>
            <a:t>January 15-31</a:t>
          </a:r>
          <a:r>
            <a:rPr lang="en-US" sz="1200" kern="1200">
              <a:latin typeface="Calibri"/>
            </a:rPr>
            <a:t> </a:t>
          </a:r>
          <a:endParaRPr lang="en-US" sz="1200" kern="1200"/>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dgm:t>
        <a:bodyPr/>
        <a:lstStyle/>
        <a:p>
          <a:pPr>
            <a:lnSpc>
              <a:spcPct val="90000"/>
            </a:lnSpc>
            <a:spcAft>
              <a:spcPct val="35000"/>
            </a:spcAft>
          </a:pPr>
          <a:r>
            <a:rPr lang="en-US" sz="1600" b="1" kern="1200"/>
            <a:t>Step 8</a:t>
          </a:r>
          <a:r>
            <a:rPr lang="en-US" sz="1600" b="1" kern="1200">
              <a:latin typeface="Arial"/>
            </a:rPr>
            <a:t>*</a:t>
          </a:r>
          <a:r>
            <a:rPr lang="en-US" sz="1600" b="1" kern="1200"/>
            <a:t>      </a:t>
          </a:r>
          <a:r>
            <a:rPr lang="en-US" sz="1400" u="sng" kern="1200"/>
            <a:t>GO Team</a:t>
          </a:r>
          <a:r>
            <a:rPr lang="en-US" sz="1400" kern="1200"/>
            <a:t> Final Budget Approval Meeting</a:t>
          </a:r>
        </a:p>
        <a:p>
          <a:pPr>
            <a:lnSpc>
              <a:spcPct val="90000"/>
            </a:lnSpc>
            <a:spcAft>
              <a:spcPct val="35000"/>
            </a:spcAft>
          </a:pPr>
          <a:r>
            <a:rPr lang="en-US" sz="1200" kern="1200">
              <a:solidFill>
                <a:srgbClr val="FF0000"/>
              </a:solidFill>
              <a:latin typeface="Calibri"/>
              <a:ea typeface="Calibri"/>
              <a:cs typeface="Times New Roman"/>
            </a:rPr>
            <a:t>Budgets Approved by  March 14</a:t>
          </a: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dgm:t>
        <a:bodyPr/>
        <a:lstStyle/>
        <a:p>
          <a:r>
            <a:rPr lang="en-US" sz="1600" b="1" kern="1200">
              <a:latin typeface="Arial"/>
              <a:ea typeface="+mn-ea"/>
              <a:cs typeface="+mn-cs"/>
            </a:rPr>
            <a:t>Step 6  </a:t>
          </a:r>
          <a:r>
            <a:rPr lang="en-US" sz="1200" b="1" kern="1200"/>
            <a:t>          </a:t>
          </a:r>
          <a:r>
            <a:rPr lang="en-US" sz="1200" b="0" kern="1200"/>
            <a:t> </a:t>
          </a:r>
          <a:r>
            <a:rPr lang="en-US" sz="1400" b="0" kern="1200">
              <a:latin typeface="Arial"/>
              <a:ea typeface="+mn-ea"/>
              <a:cs typeface="+mn-cs"/>
            </a:rPr>
            <a:t>Cluster Supt. Review </a:t>
          </a:r>
          <a:r>
            <a:rPr lang="en-US" sz="1200" b="0" kern="1200"/>
            <a:t> </a:t>
          </a:r>
          <a:r>
            <a:rPr lang="en-US" sz="1200" kern="1200">
              <a:solidFill>
                <a:srgbClr val="FF0000"/>
              </a:solidFill>
              <a:latin typeface="Calibri"/>
              <a:ea typeface="Calibri"/>
              <a:cs typeface="Times New Roman"/>
            </a:rPr>
            <a:t>February 17-21</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DDB3409E-C9B9-4C33-9DCF-75C92C698A39}">
      <dgm:prSet phldr="0" custT="1"/>
      <dgm:spPr/>
      <dgm:t>
        <a:bodyPr/>
        <a:lstStyle/>
        <a:p>
          <a:r>
            <a:rPr lang="en-US" sz="1600" b="1">
              <a:latin typeface="Arial"/>
              <a:ea typeface="+mn-ea"/>
              <a:cs typeface="+mn-cs"/>
            </a:rPr>
            <a:t>Step 5</a:t>
          </a:r>
          <a:r>
            <a:rPr lang="en-US" sz="1600" b="1" kern="1200">
              <a:latin typeface="Arial"/>
              <a:ea typeface="+mn-ea"/>
              <a:cs typeface="+mn-cs"/>
            </a:rPr>
            <a:t>* </a:t>
          </a:r>
          <a:r>
            <a:rPr lang="en-US" sz="1200" b="1" kern="1200">
              <a:latin typeface="Arial"/>
              <a:ea typeface="+mn-ea"/>
              <a:cs typeface="+mn-cs"/>
            </a:rPr>
            <a:t> </a:t>
          </a:r>
          <a:r>
            <a:rPr lang="en-US" sz="1200" b="1" kern="1200"/>
            <a:t>          </a:t>
          </a:r>
          <a:r>
            <a:rPr lang="en-US" sz="1200" b="0" kern="1200"/>
            <a:t> </a:t>
          </a:r>
          <a:r>
            <a:rPr lang="en-US" sz="1400" b="0" u="sng" kern="1200">
              <a:latin typeface="Arial"/>
              <a:ea typeface="+mn-ea"/>
              <a:cs typeface="+mn-cs"/>
            </a:rPr>
            <a:t>GO Team</a:t>
          </a:r>
          <a:r>
            <a:rPr lang="en-US" sz="1400" b="0" kern="1200">
              <a:latin typeface="Arial"/>
              <a:ea typeface="+mn-ea"/>
              <a:cs typeface="+mn-cs"/>
            </a:rPr>
            <a:t> Feedback Mtg. </a:t>
          </a:r>
          <a:r>
            <a:rPr lang="en-US" sz="1200" b="0" kern="1200"/>
            <a:t>       </a:t>
          </a:r>
          <a:r>
            <a:rPr lang="en-US" sz="1200" kern="1200">
              <a:solidFill>
                <a:srgbClr val="FF0000"/>
              </a:solidFill>
              <a:latin typeface="Calibri"/>
              <a:ea typeface="Calibri"/>
              <a:cs typeface="Times New Roman"/>
            </a:rPr>
            <a:t>  February 10-14</a:t>
          </a:r>
        </a:p>
      </dgm:t>
    </dgm:pt>
    <dgm:pt modelId="{57385685-8A19-4049-A93B-01392BFF8768}" type="parTrans" cxnId="{D7FB324A-7CCF-4AEF-96BE-D02344BB2453}">
      <dgm:prSet/>
      <dgm:spPr/>
      <dgm:t>
        <a:bodyPr/>
        <a:lstStyle/>
        <a:p>
          <a:endParaRPr lang="en-US"/>
        </a:p>
      </dgm:t>
    </dgm:pt>
    <dgm:pt modelId="{3A9F161C-01CF-4F0C-9D91-AF582F7C52B3}" type="sibTrans" cxnId="{D7FB324A-7CCF-4AEF-96BE-D02344BB2453}">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5"/>
      <dgm:spPr/>
    </dgm:pt>
    <dgm:pt modelId="{B91B35EE-E2D6-4A65-85DB-E65F9D4FF12C}" type="pres">
      <dgm:prSet presAssocID="{F8924C73-4D86-4725-8FB1-57E56105EE84}" presName="ParentText" presStyleLbl="revTx" presStyleIdx="0" presStyleCnt="8">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5"/>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5"/>
      <dgm:spPr/>
    </dgm:pt>
    <dgm:pt modelId="{E8B40589-00D1-4838-8AD8-123CD845CC3A}" type="pres">
      <dgm:prSet presAssocID="{CBFAD42E-BC13-4677-A698-C8417C853277}" presName="ParentText" presStyleLbl="revTx" presStyleIdx="1" presStyleCnt="8">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5"/>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5"/>
      <dgm:spPr/>
    </dgm:pt>
    <dgm:pt modelId="{A01F39AB-3E94-413F-B395-2CF4CF9063BE}" type="pres">
      <dgm:prSet presAssocID="{CC1B2A00-68A2-416B-8F3C-D16E0AA80116}" presName="ParentText" presStyleLbl="revTx" presStyleIdx="2" presStyleCnt="8">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5"/>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5"/>
      <dgm:spPr/>
    </dgm:pt>
    <dgm:pt modelId="{7607999D-1219-4E19-B4D8-80FBD9B53FC0}" type="pres">
      <dgm:prSet presAssocID="{9BB649CE-74CD-4483-9383-CCF688F359CC}" presName="ParentText" presStyleLbl="revTx" presStyleIdx="3" presStyleCnt="8" custScaleX="111499" custScaleY="112816" custLinFactNeighborX="5129" custLinFactNeighborY="7614">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5"/>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EAF5273B-4AD8-4EF5-8409-08B19AE6740C}" type="pres">
      <dgm:prSet presAssocID="{DDB3409E-C9B9-4C33-9DCF-75C92C698A39}" presName="composite" presStyleCnt="0"/>
      <dgm:spPr/>
    </dgm:pt>
    <dgm:pt modelId="{A08E5ACA-F717-4C9F-BC94-56E16D0405F4}" type="pres">
      <dgm:prSet presAssocID="{DDB3409E-C9B9-4C33-9DCF-75C92C698A39}" presName="LShape" presStyleLbl="alignNode1" presStyleIdx="8" presStyleCnt="15"/>
      <dgm:spPr/>
    </dgm:pt>
    <dgm:pt modelId="{5FAB49E4-628D-4BBD-AF15-0FA58B034DA0}" type="pres">
      <dgm:prSet presAssocID="{DDB3409E-C9B9-4C33-9DCF-75C92C698A39}" presName="ParentText" presStyleLbl="revTx" presStyleIdx="4" presStyleCnt="8">
        <dgm:presLayoutVars>
          <dgm:chMax val="0"/>
          <dgm:chPref val="0"/>
          <dgm:bulletEnabled val="1"/>
        </dgm:presLayoutVars>
      </dgm:prSet>
      <dgm:spPr/>
    </dgm:pt>
    <dgm:pt modelId="{9F816FAC-05A2-4196-86AD-90E94FCBF244}" type="pres">
      <dgm:prSet presAssocID="{DDB3409E-C9B9-4C33-9DCF-75C92C698A39}" presName="Triangle" presStyleLbl="alignNode1" presStyleIdx="9" presStyleCnt="15"/>
      <dgm:spPr/>
    </dgm:pt>
    <dgm:pt modelId="{97C8488C-64A3-4ADC-BF6F-25D6473B43EF}" type="pres">
      <dgm:prSet presAssocID="{3A9F161C-01CF-4F0C-9D91-AF582F7C52B3}" presName="sibTrans" presStyleCnt="0"/>
      <dgm:spPr/>
    </dgm:pt>
    <dgm:pt modelId="{51D5C7B6-B3B1-4C66-94B9-8EA1D91335CF}" type="pres">
      <dgm:prSet presAssocID="{3A9F161C-01CF-4F0C-9D91-AF582F7C52B3}"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10" presStyleCnt="15"/>
      <dgm:spPr/>
    </dgm:pt>
    <dgm:pt modelId="{206A2E6F-C869-44E6-99A4-DF2204F37ADC}" type="pres">
      <dgm:prSet presAssocID="{C8D17AA3-A208-483B-8C96-381C095C31D7}" presName="ParentText" presStyleLbl="revTx" presStyleIdx="5" presStyleCnt="8" custScaleX="101559" custLinFactNeighborX="3056" custLinFactNeighborY="3598">
        <dgm:presLayoutVars>
          <dgm:chMax val="0"/>
          <dgm:chPref val="0"/>
          <dgm:bulletEnabled val="1"/>
        </dgm:presLayoutVars>
      </dgm:prSet>
      <dgm:spPr/>
    </dgm:pt>
    <dgm:pt modelId="{83CE1626-AB3F-41DF-AF17-CD304E816755}" type="pres">
      <dgm:prSet presAssocID="{C8D17AA3-A208-483B-8C96-381C095C31D7}" presName="Triangle" presStyleLbl="alignNode1" presStyleIdx="11" presStyleCnt="15"/>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2" presStyleCnt="15"/>
      <dgm:spPr/>
    </dgm:pt>
    <dgm:pt modelId="{4815C9C2-7172-49B5-AAA4-580ECA3DFE29}" type="pres">
      <dgm:prSet presAssocID="{6C3A5691-9935-4850-A7F8-C5616876CEF5}" presName="ParentText" presStyleLbl="revTx" presStyleIdx="6" presStyleCnt="8" custScaleX="113967" custLinFactNeighborX="7821" custLinFactNeighborY="-4179">
        <dgm:presLayoutVars>
          <dgm:chMax val="0"/>
          <dgm:chPref val="0"/>
          <dgm:bulletEnabled val="1"/>
        </dgm:presLayoutVars>
      </dgm:prSet>
      <dgm:spPr/>
    </dgm:pt>
    <dgm:pt modelId="{8A8BDF46-5CD7-4385-AD19-1595B30DFB05}" type="pres">
      <dgm:prSet presAssocID="{6C3A5691-9935-4850-A7F8-C5616876CEF5}" presName="Triangle" presStyleLbl="alignNode1" presStyleIdx="13" presStyleCnt="15"/>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4" presStyleCnt="15"/>
      <dgm:spPr/>
    </dgm:pt>
    <dgm:pt modelId="{EBFC99F0-AC0E-4E80-8864-5ADBF875329D}" type="pres">
      <dgm:prSet presAssocID="{21558AD2-F25A-4064-8C41-8BABC31C233B}" presName="ParentText" presStyleLbl="revTx" presStyleIdx="7" presStyleCnt="8" custLinFactNeighborX="28" custLinFactNeighborY="-5710">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D7FB324A-7CCF-4AEF-96BE-D02344BB2453}" srcId="{7622D11C-167D-442A-B670-C2D9056104A8}" destId="{DDB3409E-C9B9-4C33-9DCF-75C92C698A39}" srcOrd="4" destOrd="0" parTransId="{57385685-8A19-4049-A93B-01392BFF8768}" sibTransId="{3A9F161C-01CF-4F0C-9D91-AF582F7C52B3}"/>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6" destOrd="0" parTransId="{514B3F9E-6E52-4BB9-8D2A-A86237788CB3}" sibTransId="{546C7B9D-8902-484B-93BB-F909DF1C9C2A}"/>
    <dgm:cxn modelId="{6A345170-34F9-4D71-8B6E-678F979FD037}" srcId="{7622D11C-167D-442A-B670-C2D9056104A8}" destId="{C8D17AA3-A208-483B-8C96-381C095C31D7}" srcOrd="5" destOrd="0" parTransId="{3B997098-82AB-4C74-8419-5363C0AB47F2}" sibTransId="{A93F8B36-2852-4C1B-84AF-7AD526917B0A}"/>
    <dgm:cxn modelId="{18570773-4CDF-4C71-8E3E-1C3008BB213E}" srcId="{7622D11C-167D-442A-B670-C2D9056104A8}" destId="{21558AD2-F25A-4064-8C41-8BABC31C233B}" srcOrd="7"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9C633AA8-98D5-4A16-BA95-F20DDC3E7163}" type="presOf" srcId="{DDB3409E-C9B9-4C33-9DCF-75C92C698A39}" destId="{5FAB49E4-628D-4BBD-AF15-0FA58B034DA0}"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ACF74E67-09BA-413D-BBC7-59FD5ACFB7FC}" type="presParOf" srcId="{2498E3BA-2372-4800-9DA6-6D733FF7EFA6}" destId="{EAF5273B-4AD8-4EF5-8409-08B19AE6740C}" srcOrd="8" destOrd="0" presId="urn:microsoft.com/office/officeart/2009/3/layout/StepUpProcess"/>
    <dgm:cxn modelId="{37E859FF-FFF8-4044-B145-FB0882D1EF37}" type="presParOf" srcId="{EAF5273B-4AD8-4EF5-8409-08B19AE6740C}" destId="{A08E5ACA-F717-4C9F-BC94-56E16D0405F4}" srcOrd="0" destOrd="0" presId="urn:microsoft.com/office/officeart/2009/3/layout/StepUpProcess"/>
    <dgm:cxn modelId="{23A74ABA-4AB3-48AA-87AF-EB5D3A71560B}" type="presParOf" srcId="{EAF5273B-4AD8-4EF5-8409-08B19AE6740C}" destId="{5FAB49E4-628D-4BBD-AF15-0FA58B034DA0}" srcOrd="1" destOrd="0" presId="urn:microsoft.com/office/officeart/2009/3/layout/StepUpProcess"/>
    <dgm:cxn modelId="{FF1CD23E-6696-4F59-8633-E9B8F7E0BE36}" type="presParOf" srcId="{EAF5273B-4AD8-4EF5-8409-08B19AE6740C}" destId="{9F816FAC-05A2-4196-86AD-90E94FCBF244}" srcOrd="2" destOrd="0" presId="urn:microsoft.com/office/officeart/2009/3/layout/StepUpProcess"/>
    <dgm:cxn modelId="{07E59BEC-160D-45D0-95B6-1CEA6AA4AC99}" type="presParOf" srcId="{2498E3BA-2372-4800-9DA6-6D733FF7EFA6}" destId="{97C8488C-64A3-4ADC-BF6F-25D6473B43EF}" srcOrd="9" destOrd="0" presId="urn:microsoft.com/office/officeart/2009/3/layout/StepUpProcess"/>
    <dgm:cxn modelId="{323CF44D-25BF-4122-80E4-C6EA412F450E}" type="presParOf" srcId="{97C8488C-64A3-4ADC-BF6F-25D6473B43EF}" destId="{51D5C7B6-B3B1-4C66-94B9-8EA1D91335CF}" srcOrd="0" destOrd="0" presId="urn:microsoft.com/office/officeart/2009/3/layout/StepUpProcess"/>
    <dgm:cxn modelId="{22B75956-5E05-4F6B-9029-202B08BEFAD0}" type="presParOf" srcId="{2498E3BA-2372-4800-9DA6-6D733FF7EFA6}" destId="{2AB66FAE-F84B-4A23-BA2A-28334E8E5FC2}" srcOrd="10"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11"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2"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3"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4"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E2D9D8-0631-4FF8-A5E9-7CC467687891}" type="doc">
      <dgm:prSet loTypeId="urn:microsoft.com/office/officeart/2018/2/layout/IconLabelDescriptionList" loCatId="icon" qsTypeId="urn:microsoft.com/office/officeart/2005/8/quickstyle/simple1" qsCatId="simple" csTypeId="urn:microsoft.com/office/officeart/2005/8/colors/accent3_2" csCatId="accent3" phldr="1"/>
      <dgm:spPr/>
      <dgm:t>
        <a:bodyPr/>
        <a:lstStyle/>
        <a:p>
          <a:endParaRPr lang="en-US"/>
        </a:p>
      </dgm:t>
    </dgm:pt>
    <dgm:pt modelId="{D73FD818-638B-41FF-B143-B7B2FE5508BA}">
      <dgm:prSet custT="1"/>
      <dgm:spPr/>
      <dgm:t>
        <a:bodyPr/>
        <a:lstStyle/>
        <a:p>
          <a:pPr>
            <a:lnSpc>
              <a:spcPct val="100000"/>
            </a:lnSpc>
            <a:defRPr b="1"/>
          </a:pPr>
          <a:r>
            <a:rPr lang="en-US" sz="3200" u="sng"/>
            <a:t>Overview</a:t>
          </a:r>
          <a:endParaRPr lang="en-US" sz="3200"/>
        </a:p>
      </dgm:t>
    </dgm:pt>
    <dgm:pt modelId="{133586D8-4658-4B62-9DA0-DE180D4D81FD}" type="parTrans" cxnId="{FB6701E3-7268-43A4-B76D-FF852B343B65}">
      <dgm:prSet/>
      <dgm:spPr/>
      <dgm:t>
        <a:bodyPr/>
        <a:lstStyle/>
        <a:p>
          <a:endParaRPr lang="en-US"/>
        </a:p>
      </dgm:t>
    </dgm:pt>
    <dgm:pt modelId="{95570ACA-652E-4DD5-B00A-D9059C8903CC}" type="sibTrans" cxnId="{FB6701E3-7268-43A4-B76D-FF852B343B65}">
      <dgm:prSet/>
      <dgm:spPr/>
      <dgm:t>
        <a:bodyPr/>
        <a:lstStyle/>
        <a:p>
          <a:endParaRPr lang="en-US"/>
        </a:p>
      </dgm:t>
    </dgm:pt>
    <dgm:pt modelId="{1873B92A-C3B8-4D92-8D82-A6BDDA1199AB}">
      <dgm:prSet/>
      <dgm:spPr/>
      <dgm:t>
        <a:bodyPr/>
        <a:lstStyle/>
        <a:p>
          <a:pPr rtl="0">
            <a:lnSpc>
              <a:spcPct val="100000"/>
            </a:lnSpc>
          </a:pPr>
          <a:r>
            <a:rPr lang="en-US">
              <a:latin typeface="Arial Black"/>
            </a:rPr>
            <a:t>* </a:t>
          </a:r>
          <a:r>
            <a:rPr lang="en-US"/>
            <a:t>The district is piloting a zero-based budgeting (ZBB) process for Signature and Turnaround Program Funds this year. </a:t>
          </a:r>
        </a:p>
      </dgm:t>
    </dgm:pt>
    <dgm:pt modelId="{CFE1E0F9-59E9-4AEE-9BC4-315FAEEAA7F9}" type="parTrans" cxnId="{96F9405F-8916-455E-BDF4-E99D6D0A74AE}">
      <dgm:prSet/>
      <dgm:spPr/>
      <dgm:t>
        <a:bodyPr/>
        <a:lstStyle/>
        <a:p>
          <a:endParaRPr lang="en-US"/>
        </a:p>
      </dgm:t>
    </dgm:pt>
    <dgm:pt modelId="{759AF8DD-4134-409A-9706-E4FBD43853B7}" type="sibTrans" cxnId="{96F9405F-8916-455E-BDF4-E99D6D0A74AE}">
      <dgm:prSet/>
      <dgm:spPr/>
      <dgm:t>
        <a:bodyPr/>
        <a:lstStyle/>
        <a:p>
          <a:endParaRPr lang="en-US"/>
        </a:p>
      </dgm:t>
    </dgm:pt>
    <dgm:pt modelId="{82A814D1-4523-4DC6-B2D4-08C75A31C79B}">
      <dgm:prSet/>
      <dgm:spPr/>
      <dgm:t>
        <a:bodyPr/>
        <a:lstStyle/>
        <a:p>
          <a:pPr rtl="0">
            <a:lnSpc>
              <a:spcPct val="100000"/>
            </a:lnSpc>
          </a:pPr>
          <a:r>
            <a:rPr lang="en-US">
              <a:latin typeface="Arial Black"/>
            </a:rPr>
            <a:t>* </a:t>
          </a:r>
          <a:r>
            <a:rPr lang="en-US"/>
            <a:t>Zero-based budgeting (ZBB) is a budgeting process that </a:t>
          </a:r>
          <a:r>
            <a:rPr lang="en-US" u="sng"/>
            <a:t>allocates funding based on program efficiency and necessity rather than budget history.</a:t>
          </a:r>
          <a:r>
            <a:rPr lang="en-US"/>
            <a:t> As opposed to traditional budgeting, no item is automatically included in the next budget. </a:t>
          </a:r>
        </a:p>
      </dgm:t>
    </dgm:pt>
    <dgm:pt modelId="{1AD7C0C3-00DD-44CD-859F-E2FE9768A3A9}" type="parTrans" cxnId="{0983AA70-6D43-4C34-BFFD-D4124A467C18}">
      <dgm:prSet/>
      <dgm:spPr/>
      <dgm:t>
        <a:bodyPr/>
        <a:lstStyle/>
        <a:p>
          <a:endParaRPr lang="en-US"/>
        </a:p>
      </dgm:t>
    </dgm:pt>
    <dgm:pt modelId="{3EA455BF-6D0C-46A3-8479-EDDE10CCB74D}" type="sibTrans" cxnId="{0983AA70-6D43-4C34-BFFD-D4124A467C18}">
      <dgm:prSet/>
      <dgm:spPr/>
      <dgm:t>
        <a:bodyPr/>
        <a:lstStyle/>
        <a:p>
          <a:endParaRPr lang="en-US"/>
        </a:p>
      </dgm:t>
    </dgm:pt>
    <dgm:pt modelId="{C8A6F693-EAF1-4399-B688-84C3A78B793A}">
      <dgm:prSet/>
      <dgm:spPr/>
      <dgm:t>
        <a:bodyPr/>
        <a:lstStyle/>
        <a:p>
          <a:pPr rtl="0">
            <a:lnSpc>
              <a:spcPct val="100000"/>
            </a:lnSpc>
          </a:pPr>
          <a:r>
            <a:rPr lang="en-US">
              <a:latin typeface="Arial Black"/>
            </a:rPr>
            <a:t>* </a:t>
          </a:r>
          <a:r>
            <a:rPr lang="en-US"/>
            <a:t>As such the </a:t>
          </a:r>
          <a:r>
            <a:rPr lang="en-US" b="1" u="sng"/>
            <a:t>initial</a:t>
          </a:r>
          <a:r>
            <a:rPr lang="en-US"/>
            <a:t> allocation for these programs at all schools will be $0. </a:t>
          </a:r>
        </a:p>
      </dgm:t>
    </dgm:pt>
    <dgm:pt modelId="{7F7D2BA5-74FC-4FF2-BEC6-FEA1F4B4B98F}" type="parTrans" cxnId="{1F6C7298-846B-4AF8-A30F-7EC84396998F}">
      <dgm:prSet/>
      <dgm:spPr/>
      <dgm:t>
        <a:bodyPr/>
        <a:lstStyle/>
        <a:p>
          <a:endParaRPr lang="en-US"/>
        </a:p>
      </dgm:t>
    </dgm:pt>
    <dgm:pt modelId="{D284F81C-01C3-497F-BCEF-C3EB7482FCD8}" type="sibTrans" cxnId="{1F6C7298-846B-4AF8-A30F-7EC84396998F}">
      <dgm:prSet/>
      <dgm:spPr/>
      <dgm:t>
        <a:bodyPr/>
        <a:lstStyle/>
        <a:p>
          <a:endParaRPr lang="en-US"/>
        </a:p>
      </dgm:t>
    </dgm:pt>
    <dgm:pt modelId="{2FD1542E-0106-4363-88EC-4E67BBA80FE6}">
      <dgm:prSet custT="1"/>
      <dgm:spPr/>
      <dgm:t>
        <a:bodyPr/>
        <a:lstStyle/>
        <a:p>
          <a:pPr>
            <a:lnSpc>
              <a:spcPct val="100000"/>
            </a:lnSpc>
            <a:defRPr b="1"/>
          </a:pPr>
          <a:r>
            <a:rPr lang="en-US" sz="3200" u="sng"/>
            <a:t>Process</a:t>
          </a:r>
          <a:endParaRPr lang="en-US" sz="3200"/>
        </a:p>
      </dgm:t>
    </dgm:pt>
    <dgm:pt modelId="{0C4B0086-D46F-4178-9F8F-9F059809F904}" type="parTrans" cxnId="{02676FCC-387C-4751-BCD6-B1F7C438DF1A}">
      <dgm:prSet/>
      <dgm:spPr/>
      <dgm:t>
        <a:bodyPr/>
        <a:lstStyle/>
        <a:p>
          <a:endParaRPr lang="en-US"/>
        </a:p>
      </dgm:t>
    </dgm:pt>
    <dgm:pt modelId="{ABE915C6-CD07-4046-B427-87C15C94E1F2}" type="sibTrans" cxnId="{02676FCC-387C-4751-BCD6-B1F7C438DF1A}">
      <dgm:prSet/>
      <dgm:spPr/>
      <dgm:t>
        <a:bodyPr/>
        <a:lstStyle/>
        <a:p>
          <a:endParaRPr lang="en-US"/>
        </a:p>
      </dgm:t>
    </dgm:pt>
    <dgm:pt modelId="{FE2C983B-6D85-439B-BAED-C5067729AB06}">
      <dgm:prSet/>
      <dgm:spPr/>
      <dgm:t>
        <a:bodyPr/>
        <a:lstStyle/>
        <a:p>
          <a:pPr rtl="0">
            <a:lnSpc>
              <a:spcPct val="100000"/>
            </a:lnSpc>
            <a:spcAft>
              <a:spcPts val="600"/>
            </a:spcAft>
          </a:pPr>
          <a:r>
            <a:rPr lang="en-US">
              <a:latin typeface="Arial Black"/>
            </a:rPr>
            <a:t>* </a:t>
          </a:r>
          <a:r>
            <a:rPr lang="en-US"/>
            <a:t>Principals will develop proposed requests for the personnel and non-personnel they need to support the Signature and/or Turnaround Programs at their schools.  </a:t>
          </a:r>
        </a:p>
      </dgm:t>
    </dgm:pt>
    <dgm:pt modelId="{F65B9D36-D983-4CA9-9791-3485429FBF61}" type="parTrans" cxnId="{C7A2AAFB-3278-4121-A422-F4BDF7EB3916}">
      <dgm:prSet/>
      <dgm:spPr/>
      <dgm:t>
        <a:bodyPr/>
        <a:lstStyle/>
        <a:p>
          <a:endParaRPr lang="en-US"/>
        </a:p>
      </dgm:t>
    </dgm:pt>
    <dgm:pt modelId="{9D117439-F4A1-471B-A9D6-A4A5270D82F4}" type="sibTrans" cxnId="{C7A2AAFB-3278-4121-A422-F4BDF7EB3916}">
      <dgm:prSet/>
      <dgm:spPr/>
      <dgm:t>
        <a:bodyPr/>
        <a:lstStyle/>
        <a:p>
          <a:endParaRPr lang="en-US"/>
        </a:p>
      </dgm:t>
    </dgm:pt>
    <dgm:pt modelId="{B3F0EBD5-89A5-41A7-B609-43D3D7C554C9}">
      <dgm:prSet/>
      <dgm:spPr/>
      <dgm:t>
        <a:bodyPr/>
        <a:lstStyle/>
        <a:p>
          <a:pPr rtl="0">
            <a:lnSpc>
              <a:spcPct val="100000"/>
            </a:lnSpc>
            <a:spcAft>
              <a:spcPts val="600"/>
            </a:spcAft>
          </a:pPr>
          <a:r>
            <a:rPr lang="en-US" b="0" u="sng">
              <a:latin typeface="Arial"/>
              <a:ea typeface="Calibri"/>
              <a:cs typeface="Calibri"/>
            </a:rPr>
            <a:t>* Principals will share and discuss their proposals and rationale for the proposals with their school GO Team for feedback.</a:t>
          </a:r>
          <a:r>
            <a:rPr lang="en-US">
              <a:latin typeface="Arial Black"/>
              <a:ea typeface="Calibri"/>
              <a:cs typeface="Calibri"/>
            </a:rPr>
            <a:t> </a:t>
          </a:r>
          <a:r>
            <a:rPr lang="en-US"/>
            <a:t> </a:t>
          </a:r>
        </a:p>
      </dgm:t>
    </dgm:pt>
    <dgm:pt modelId="{D41708FB-47F8-4122-B314-C1B89C9F3F0D}" type="parTrans" cxnId="{ED5900A8-619C-406D-A0B3-754FAF027EAD}">
      <dgm:prSet/>
      <dgm:spPr/>
      <dgm:t>
        <a:bodyPr/>
        <a:lstStyle/>
        <a:p>
          <a:endParaRPr lang="en-US"/>
        </a:p>
      </dgm:t>
    </dgm:pt>
    <dgm:pt modelId="{447683F4-C706-40E9-9CC8-5839EB0C32CC}" type="sibTrans" cxnId="{ED5900A8-619C-406D-A0B3-754FAF027EAD}">
      <dgm:prSet/>
      <dgm:spPr/>
      <dgm:t>
        <a:bodyPr/>
        <a:lstStyle/>
        <a:p>
          <a:endParaRPr lang="en-US"/>
        </a:p>
      </dgm:t>
    </dgm:pt>
    <dgm:pt modelId="{1FDF0A5D-9ABA-43A0-A204-95A7A7B6C92E}">
      <dgm:prSet/>
      <dgm:spPr/>
      <dgm:t>
        <a:bodyPr/>
        <a:lstStyle/>
        <a:p>
          <a:pPr rtl="0">
            <a:lnSpc>
              <a:spcPct val="100000"/>
            </a:lnSpc>
            <a:spcAft>
              <a:spcPts val="600"/>
            </a:spcAft>
          </a:pPr>
          <a:r>
            <a:rPr lang="en-US">
              <a:latin typeface="Arial Black"/>
            </a:rPr>
            <a:t>* </a:t>
          </a:r>
          <a:r>
            <a:rPr lang="en-US"/>
            <a:t>After discussing with their GO Team, principals will submit their request for review by January 31st.</a:t>
          </a:r>
          <a:r>
            <a:rPr lang="en-US">
              <a:latin typeface="Arial Black"/>
            </a:rPr>
            <a:t> </a:t>
          </a:r>
          <a:r>
            <a:rPr lang="en-US">
              <a:latin typeface="Arial"/>
              <a:cs typeface="Arial"/>
            </a:rPr>
            <a:t>Funding for these programs will be provided the week of February 3rd. </a:t>
          </a:r>
        </a:p>
      </dgm:t>
    </dgm:pt>
    <dgm:pt modelId="{06151A24-7BA2-4EC1-B070-80D14B7C1DBC}" type="parTrans" cxnId="{692AEDE1-1407-45F0-AB52-31C603C7B15B}">
      <dgm:prSet/>
      <dgm:spPr/>
      <dgm:t>
        <a:bodyPr/>
        <a:lstStyle/>
        <a:p>
          <a:endParaRPr lang="en-US"/>
        </a:p>
      </dgm:t>
    </dgm:pt>
    <dgm:pt modelId="{FD263A47-1CAA-45C8-B420-6B1AB00D3843}" type="sibTrans" cxnId="{692AEDE1-1407-45F0-AB52-31C603C7B15B}">
      <dgm:prSet/>
      <dgm:spPr/>
      <dgm:t>
        <a:bodyPr/>
        <a:lstStyle/>
        <a:p>
          <a:endParaRPr lang="en-US"/>
        </a:p>
      </dgm:t>
    </dgm:pt>
    <dgm:pt modelId="{EFA244B3-E1E9-472E-9088-352574DD3109}" type="pres">
      <dgm:prSet presAssocID="{91E2D9D8-0631-4FF8-A5E9-7CC467687891}" presName="root" presStyleCnt="0">
        <dgm:presLayoutVars>
          <dgm:dir/>
          <dgm:resizeHandles val="exact"/>
        </dgm:presLayoutVars>
      </dgm:prSet>
      <dgm:spPr/>
    </dgm:pt>
    <dgm:pt modelId="{B60B5060-DBD7-4D99-AEBE-7F7AF3C6B284}" type="pres">
      <dgm:prSet presAssocID="{D73FD818-638B-41FF-B143-B7B2FE5508BA}" presName="compNode" presStyleCnt="0"/>
      <dgm:spPr/>
    </dgm:pt>
    <dgm:pt modelId="{7FC23713-313B-4007-98C5-9B3864F1E659}" type="pres">
      <dgm:prSet presAssocID="{D73FD818-638B-41FF-B143-B7B2FE5508BA}" presName="iconRect" presStyleLbl="node1" presStyleIdx="0" presStyleCnt="2" custScaleX="113403" custScaleY="78220" custLinFactNeighborY="-6352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2C9F6275-F223-4290-861A-ED20F3D2160D}" type="pres">
      <dgm:prSet presAssocID="{D73FD818-638B-41FF-B143-B7B2FE5508BA}" presName="iconSpace" presStyleCnt="0"/>
      <dgm:spPr/>
    </dgm:pt>
    <dgm:pt modelId="{F6BFB254-F64B-4179-907B-86DAB7182656}" type="pres">
      <dgm:prSet presAssocID="{D73FD818-638B-41FF-B143-B7B2FE5508BA}" presName="parTx" presStyleLbl="revTx" presStyleIdx="0" presStyleCnt="4" custLinFactY="-27308" custLinFactNeighborX="461" custLinFactNeighborY="-100000">
        <dgm:presLayoutVars>
          <dgm:chMax val="0"/>
          <dgm:chPref val="0"/>
        </dgm:presLayoutVars>
      </dgm:prSet>
      <dgm:spPr/>
    </dgm:pt>
    <dgm:pt modelId="{AD8EFB18-ADF9-4078-ADBF-FB028AD55526}" type="pres">
      <dgm:prSet presAssocID="{D73FD818-638B-41FF-B143-B7B2FE5508BA}" presName="txSpace" presStyleCnt="0"/>
      <dgm:spPr/>
    </dgm:pt>
    <dgm:pt modelId="{A7A65C3E-942C-434A-8EBB-D23C7D65CCBA}" type="pres">
      <dgm:prSet presAssocID="{D73FD818-638B-41FF-B143-B7B2FE5508BA}" presName="desTx" presStyleLbl="revTx" presStyleIdx="1" presStyleCnt="4" custLinFactNeighborX="-692" custLinFactNeighborY="-28783">
        <dgm:presLayoutVars/>
      </dgm:prSet>
      <dgm:spPr/>
    </dgm:pt>
    <dgm:pt modelId="{D481E210-E003-4BF9-BA61-A7154D04242A}" type="pres">
      <dgm:prSet presAssocID="{95570ACA-652E-4DD5-B00A-D9059C8903CC}" presName="sibTrans" presStyleCnt="0"/>
      <dgm:spPr/>
    </dgm:pt>
    <dgm:pt modelId="{38C8C16A-DDC4-43B1-9E77-8FAC36D0AD7F}" type="pres">
      <dgm:prSet presAssocID="{2FD1542E-0106-4363-88EC-4E67BBA80FE6}" presName="compNode" presStyleCnt="0"/>
      <dgm:spPr/>
    </dgm:pt>
    <dgm:pt modelId="{D425D025-37E5-47EC-9632-48C8FB4ED6AD}" type="pres">
      <dgm:prSet presAssocID="{2FD1542E-0106-4363-88EC-4E67BBA80FE6}" presName="iconRect" presStyleLbl="node1" presStyleIdx="1" presStyleCnt="2" custLinFactNeighborX="-659" custLinFactNeighborY="-4764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6879E322-E969-42DA-927A-C473D3AD3546}" type="pres">
      <dgm:prSet presAssocID="{2FD1542E-0106-4363-88EC-4E67BBA80FE6}" presName="iconSpace" presStyleCnt="0"/>
      <dgm:spPr/>
    </dgm:pt>
    <dgm:pt modelId="{8F055027-061B-4AB4-93D0-F6E408843C69}" type="pres">
      <dgm:prSet presAssocID="{2FD1542E-0106-4363-88EC-4E67BBA80FE6}" presName="parTx" presStyleLbl="revTx" presStyleIdx="2" presStyleCnt="4" custLinFactNeighborX="-231" custLinFactNeighborY="-94173">
        <dgm:presLayoutVars>
          <dgm:chMax val="0"/>
          <dgm:chPref val="0"/>
        </dgm:presLayoutVars>
      </dgm:prSet>
      <dgm:spPr/>
    </dgm:pt>
    <dgm:pt modelId="{450B1790-58AC-4DC4-ACD7-8728EEF2172D}" type="pres">
      <dgm:prSet presAssocID="{2FD1542E-0106-4363-88EC-4E67BBA80FE6}" presName="txSpace" presStyleCnt="0"/>
      <dgm:spPr/>
    </dgm:pt>
    <dgm:pt modelId="{3AB6420D-7123-448A-BA39-76E75EAD54C2}" type="pres">
      <dgm:prSet presAssocID="{2FD1542E-0106-4363-88EC-4E67BBA80FE6}" presName="desTx" presStyleLbl="revTx" presStyleIdx="3" presStyleCnt="4" custLinFactNeighborX="-1844" custLinFactNeighborY="-24617">
        <dgm:presLayoutVars/>
      </dgm:prSet>
      <dgm:spPr/>
    </dgm:pt>
  </dgm:ptLst>
  <dgm:cxnLst>
    <dgm:cxn modelId="{F71DFB0E-7A19-46A6-B4D1-802F08987E17}" type="presOf" srcId="{FE2C983B-6D85-439B-BAED-C5067729AB06}" destId="{3AB6420D-7123-448A-BA39-76E75EAD54C2}" srcOrd="0" destOrd="0" presId="urn:microsoft.com/office/officeart/2018/2/layout/IconLabelDescriptionList"/>
    <dgm:cxn modelId="{99334A19-86E5-4A79-BD89-BC252E4BBDDD}" type="presOf" srcId="{1873B92A-C3B8-4D92-8D82-A6BDDA1199AB}" destId="{A7A65C3E-942C-434A-8EBB-D23C7D65CCBA}" srcOrd="0" destOrd="0" presId="urn:microsoft.com/office/officeart/2018/2/layout/IconLabelDescriptionList"/>
    <dgm:cxn modelId="{233FDA45-EBB0-4A0F-B303-73A9337CB1C2}" type="presOf" srcId="{2FD1542E-0106-4363-88EC-4E67BBA80FE6}" destId="{8F055027-061B-4AB4-93D0-F6E408843C69}" srcOrd="0" destOrd="0" presId="urn:microsoft.com/office/officeart/2018/2/layout/IconLabelDescriptionList"/>
    <dgm:cxn modelId="{96F9405F-8916-455E-BDF4-E99D6D0A74AE}" srcId="{D73FD818-638B-41FF-B143-B7B2FE5508BA}" destId="{1873B92A-C3B8-4D92-8D82-A6BDDA1199AB}" srcOrd="0" destOrd="0" parTransId="{CFE1E0F9-59E9-4AEE-9BC4-315FAEEAA7F9}" sibTransId="{759AF8DD-4134-409A-9706-E4FBD43853B7}"/>
    <dgm:cxn modelId="{0983AA70-6D43-4C34-BFFD-D4124A467C18}" srcId="{D73FD818-638B-41FF-B143-B7B2FE5508BA}" destId="{82A814D1-4523-4DC6-B2D4-08C75A31C79B}" srcOrd="1" destOrd="0" parTransId="{1AD7C0C3-00DD-44CD-859F-E2FE9768A3A9}" sibTransId="{3EA455BF-6D0C-46A3-8479-EDDE10CCB74D}"/>
    <dgm:cxn modelId="{06274D76-016F-4A67-8D0E-1046C87611E3}" type="presOf" srcId="{B3F0EBD5-89A5-41A7-B609-43D3D7C554C9}" destId="{3AB6420D-7123-448A-BA39-76E75EAD54C2}" srcOrd="0" destOrd="1" presId="urn:microsoft.com/office/officeart/2018/2/layout/IconLabelDescriptionList"/>
    <dgm:cxn modelId="{C31C137D-8548-408B-9C97-390ED850722C}" type="presOf" srcId="{1FDF0A5D-9ABA-43A0-A204-95A7A7B6C92E}" destId="{3AB6420D-7123-448A-BA39-76E75EAD54C2}" srcOrd="0" destOrd="2" presId="urn:microsoft.com/office/officeart/2018/2/layout/IconLabelDescriptionList"/>
    <dgm:cxn modelId="{EEA3D486-8B5C-4387-85FA-5C03E3FDF222}" type="presOf" srcId="{C8A6F693-EAF1-4399-B688-84C3A78B793A}" destId="{A7A65C3E-942C-434A-8EBB-D23C7D65CCBA}" srcOrd="0" destOrd="2" presId="urn:microsoft.com/office/officeart/2018/2/layout/IconLabelDescriptionList"/>
    <dgm:cxn modelId="{1F6C7298-846B-4AF8-A30F-7EC84396998F}" srcId="{D73FD818-638B-41FF-B143-B7B2FE5508BA}" destId="{C8A6F693-EAF1-4399-B688-84C3A78B793A}" srcOrd="2" destOrd="0" parTransId="{7F7D2BA5-74FC-4FF2-BEC6-FEA1F4B4B98F}" sibTransId="{D284F81C-01C3-497F-BCEF-C3EB7482FCD8}"/>
    <dgm:cxn modelId="{274364A1-F6CD-4712-9EC4-1A56D1DEDC13}" type="presOf" srcId="{91E2D9D8-0631-4FF8-A5E9-7CC467687891}" destId="{EFA244B3-E1E9-472E-9088-352574DD3109}" srcOrd="0" destOrd="0" presId="urn:microsoft.com/office/officeart/2018/2/layout/IconLabelDescriptionList"/>
    <dgm:cxn modelId="{ED5900A8-619C-406D-A0B3-754FAF027EAD}" srcId="{2FD1542E-0106-4363-88EC-4E67BBA80FE6}" destId="{B3F0EBD5-89A5-41A7-B609-43D3D7C554C9}" srcOrd="1" destOrd="0" parTransId="{D41708FB-47F8-4122-B314-C1B89C9F3F0D}" sibTransId="{447683F4-C706-40E9-9CC8-5839EB0C32CC}"/>
    <dgm:cxn modelId="{A70B09B6-E60B-4221-9891-3814943B7366}" type="presOf" srcId="{82A814D1-4523-4DC6-B2D4-08C75A31C79B}" destId="{A7A65C3E-942C-434A-8EBB-D23C7D65CCBA}" srcOrd="0" destOrd="1" presId="urn:microsoft.com/office/officeart/2018/2/layout/IconLabelDescriptionList"/>
    <dgm:cxn modelId="{02676FCC-387C-4751-BCD6-B1F7C438DF1A}" srcId="{91E2D9D8-0631-4FF8-A5E9-7CC467687891}" destId="{2FD1542E-0106-4363-88EC-4E67BBA80FE6}" srcOrd="1" destOrd="0" parTransId="{0C4B0086-D46F-4178-9F8F-9F059809F904}" sibTransId="{ABE915C6-CD07-4046-B427-87C15C94E1F2}"/>
    <dgm:cxn modelId="{544FA5CF-FF8A-426F-8E42-95BF856B1223}" type="presOf" srcId="{D73FD818-638B-41FF-B143-B7B2FE5508BA}" destId="{F6BFB254-F64B-4179-907B-86DAB7182656}" srcOrd="0" destOrd="0" presId="urn:microsoft.com/office/officeart/2018/2/layout/IconLabelDescriptionList"/>
    <dgm:cxn modelId="{692AEDE1-1407-45F0-AB52-31C603C7B15B}" srcId="{2FD1542E-0106-4363-88EC-4E67BBA80FE6}" destId="{1FDF0A5D-9ABA-43A0-A204-95A7A7B6C92E}" srcOrd="2" destOrd="0" parTransId="{06151A24-7BA2-4EC1-B070-80D14B7C1DBC}" sibTransId="{FD263A47-1CAA-45C8-B420-6B1AB00D3843}"/>
    <dgm:cxn modelId="{FB6701E3-7268-43A4-B76D-FF852B343B65}" srcId="{91E2D9D8-0631-4FF8-A5E9-7CC467687891}" destId="{D73FD818-638B-41FF-B143-B7B2FE5508BA}" srcOrd="0" destOrd="0" parTransId="{133586D8-4658-4B62-9DA0-DE180D4D81FD}" sibTransId="{95570ACA-652E-4DD5-B00A-D9059C8903CC}"/>
    <dgm:cxn modelId="{C7A2AAFB-3278-4121-A422-F4BDF7EB3916}" srcId="{2FD1542E-0106-4363-88EC-4E67BBA80FE6}" destId="{FE2C983B-6D85-439B-BAED-C5067729AB06}" srcOrd="0" destOrd="0" parTransId="{F65B9D36-D983-4CA9-9791-3485429FBF61}" sibTransId="{9D117439-F4A1-471B-A9D6-A4A5270D82F4}"/>
    <dgm:cxn modelId="{BBE0A339-2AC7-4A70-88C7-F3ABC0C4557B}" type="presParOf" srcId="{EFA244B3-E1E9-472E-9088-352574DD3109}" destId="{B60B5060-DBD7-4D99-AEBE-7F7AF3C6B284}" srcOrd="0" destOrd="0" presId="urn:microsoft.com/office/officeart/2018/2/layout/IconLabelDescriptionList"/>
    <dgm:cxn modelId="{54DA4B71-21CC-4ADF-B004-9B527B84C5EA}" type="presParOf" srcId="{B60B5060-DBD7-4D99-AEBE-7F7AF3C6B284}" destId="{7FC23713-313B-4007-98C5-9B3864F1E659}" srcOrd="0" destOrd="0" presId="urn:microsoft.com/office/officeart/2018/2/layout/IconLabelDescriptionList"/>
    <dgm:cxn modelId="{89FE5CB8-BA5A-4EDA-94B7-4F3BD118F28D}" type="presParOf" srcId="{B60B5060-DBD7-4D99-AEBE-7F7AF3C6B284}" destId="{2C9F6275-F223-4290-861A-ED20F3D2160D}" srcOrd="1" destOrd="0" presId="urn:microsoft.com/office/officeart/2018/2/layout/IconLabelDescriptionList"/>
    <dgm:cxn modelId="{BD0563F8-0256-43B7-A05F-516408F1E51B}" type="presParOf" srcId="{B60B5060-DBD7-4D99-AEBE-7F7AF3C6B284}" destId="{F6BFB254-F64B-4179-907B-86DAB7182656}" srcOrd="2" destOrd="0" presId="urn:microsoft.com/office/officeart/2018/2/layout/IconLabelDescriptionList"/>
    <dgm:cxn modelId="{2224284F-A650-4A97-8782-C588FFAD91A4}" type="presParOf" srcId="{B60B5060-DBD7-4D99-AEBE-7F7AF3C6B284}" destId="{AD8EFB18-ADF9-4078-ADBF-FB028AD55526}" srcOrd="3" destOrd="0" presId="urn:microsoft.com/office/officeart/2018/2/layout/IconLabelDescriptionList"/>
    <dgm:cxn modelId="{53BBCBCA-6573-4A4E-BA8F-87B8B891F923}" type="presParOf" srcId="{B60B5060-DBD7-4D99-AEBE-7F7AF3C6B284}" destId="{A7A65C3E-942C-434A-8EBB-D23C7D65CCBA}" srcOrd="4" destOrd="0" presId="urn:microsoft.com/office/officeart/2018/2/layout/IconLabelDescriptionList"/>
    <dgm:cxn modelId="{891C5F38-F8BC-4E85-963D-A07CA5141119}" type="presParOf" srcId="{EFA244B3-E1E9-472E-9088-352574DD3109}" destId="{D481E210-E003-4BF9-BA61-A7154D04242A}" srcOrd="1" destOrd="0" presId="urn:microsoft.com/office/officeart/2018/2/layout/IconLabelDescriptionList"/>
    <dgm:cxn modelId="{17495C33-2360-49EB-B805-BECD50F84668}" type="presParOf" srcId="{EFA244B3-E1E9-472E-9088-352574DD3109}" destId="{38C8C16A-DDC4-43B1-9E77-8FAC36D0AD7F}" srcOrd="2" destOrd="0" presId="urn:microsoft.com/office/officeart/2018/2/layout/IconLabelDescriptionList"/>
    <dgm:cxn modelId="{CC6D51C6-372C-4087-9DD2-7D285BCF2BC0}" type="presParOf" srcId="{38C8C16A-DDC4-43B1-9E77-8FAC36D0AD7F}" destId="{D425D025-37E5-47EC-9632-48C8FB4ED6AD}" srcOrd="0" destOrd="0" presId="urn:microsoft.com/office/officeart/2018/2/layout/IconLabelDescriptionList"/>
    <dgm:cxn modelId="{5A1E70D7-8038-453F-B2DC-A294C05CD95D}" type="presParOf" srcId="{38C8C16A-DDC4-43B1-9E77-8FAC36D0AD7F}" destId="{6879E322-E969-42DA-927A-C473D3AD3546}" srcOrd="1" destOrd="0" presId="urn:microsoft.com/office/officeart/2018/2/layout/IconLabelDescriptionList"/>
    <dgm:cxn modelId="{DCC9CC74-EB19-4BAE-B0B9-170523CA053B}" type="presParOf" srcId="{38C8C16A-DDC4-43B1-9E77-8FAC36D0AD7F}" destId="{8F055027-061B-4AB4-93D0-F6E408843C69}" srcOrd="2" destOrd="0" presId="urn:microsoft.com/office/officeart/2018/2/layout/IconLabelDescriptionList"/>
    <dgm:cxn modelId="{0A1E5321-34D6-46D6-867F-AE3AAF60FBAC}" type="presParOf" srcId="{38C8C16A-DDC4-43B1-9E77-8FAC36D0AD7F}" destId="{450B1790-58AC-4DC4-ACD7-8728EEF2172D}" srcOrd="3" destOrd="0" presId="urn:microsoft.com/office/officeart/2018/2/layout/IconLabelDescriptionList"/>
    <dgm:cxn modelId="{913F15E5-2880-4950-AE54-09E43C232638}" type="presParOf" srcId="{38C8C16A-DDC4-43B1-9E77-8FAC36D0AD7F}" destId="{3AB6420D-7123-448A-BA39-76E75EAD54C2}"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226005-596F-4B03-979B-7869B71C61B3}"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0C1D2607-0AA8-4703-8CD9-C80627D357E8}">
      <dgm:prSet/>
      <dgm:spPr>
        <a:xfrm>
          <a:off x="0" y="62"/>
          <a:ext cx="3519937" cy="2501529"/>
        </a:xfrm>
        <a:solidFill>
          <a:srgbClr val="D47B2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a:t>Strategic Alignment and School-Level Flexibility</a:t>
          </a:r>
          <a:r>
            <a:rPr lang="en-US">
              <a:solidFill>
                <a:sysClr val="window" lastClr="FFFFFF"/>
              </a:solidFill>
              <a:latin typeface="Sabon Next LT"/>
              <a:ea typeface="+mn-ea"/>
              <a:cs typeface="+mn-cs"/>
            </a:rPr>
            <a:t> </a:t>
          </a:r>
        </a:p>
      </dgm:t>
    </dgm:pt>
    <dgm:pt modelId="{63165D8E-7B34-4FCF-B848-7C16EFD0B634}" type="parTrans" cxnId="{8B60146B-6D28-434F-A45B-635569B9DC41}">
      <dgm:prSet/>
      <dgm:spPr/>
      <dgm:t>
        <a:bodyPr/>
        <a:lstStyle/>
        <a:p>
          <a:endParaRPr lang="en-US"/>
        </a:p>
      </dgm:t>
    </dgm:pt>
    <dgm:pt modelId="{59EC5809-7017-4AAF-A2C0-1C00F5C80D7D}" type="sibTrans" cxnId="{8B60146B-6D28-434F-A45B-635569B9DC41}">
      <dgm:prSet/>
      <dgm:spPr/>
      <dgm:t>
        <a:bodyPr/>
        <a:lstStyle/>
        <a:p>
          <a:endParaRPr lang="en-US"/>
        </a:p>
      </dgm:t>
    </dgm:pt>
    <dgm:pt modelId="{F3B6E757-8A37-4F10-8C34-BFAD7F7A8A5B}">
      <dgm:prSet/>
      <dgm:spPr>
        <a:xfrm rot="5400000">
          <a:off x="5648159" y="-1878006"/>
          <a:ext cx="2001223" cy="6257666"/>
        </a:xfrm>
        <a:solidFill>
          <a:srgbClr val="D47B22">
            <a:alpha val="90000"/>
            <a:tint val="40000"/>
            <a:hueOff val="0"/>
            <a:satOff val="0"/>
            <a:lumOff val="0"/>
            <a:alphaOff val="0"/>
          </a:srgbClr>
        </a:solidFill>
        <a:ln w="12700" cap="flat" cmpd="sng" algn="ctr">
          <a:solidFill>
            <a:srgbClr val="D47B22">
              <a:alpha val="90000"/>
              <a:tint val="40000"/>
              <a:hueOff val="0"/>
              <a:satOff val="0"/>
              <a:lumOff val="0"/>
              <a:alphaOff val="0"/>
            </a:srgbClr>
          </a:solidFill>
          <a:prstDash val="solid"/>
          <a:miter lim="800000"/>
        </a:ln>
        <a:effectLst/>
      </dgm:spPr>
      <dgm:t>
        <a:bodyPr/>
        <a:lstStyle/>
        <a:p>
          <a:pPr>
            <a:buClr>
              <a:schemeClr val="accent5"/>
            </a:buClr>
            <a:buFont typeface="Wingdings" panose="05000000000000000000" pitchFamily="2" charset="2"/>
            <a:buChar char="v"/>
          </a:pPr>
          <a:r>
            <a:rPr lang="en-US"/>
            <a:t>Does this budget proposal, as a whole, effectively support our school's strategic priorities?</a:t>
          </a:r>
          <a:endParaRPr lang="en-US">
            <a:solidFill>
              <a:sysClr val="windowText" lastClr="000000">
                <a:hueOff val="0"/>
                <a:satOff val="0"/>
                <a:lumOff val="0"/>
                <a:alphaOff val="0"/>
              </a:sysClr>
            </a:solidFill>
            <a:latin typeface="Sabon Next LT"/>
            <a:ea typeface="+mn-ea"/>
            <a:cs typeface="+mn-cs"/>
          </a:endParaRPr>
        </a:p>
      </dgm:t>
    </dgm:pt>
    <dgm:pt modelId="{08A30D75-7FDA-4406-AB12-3B70A4529EA9}" type="parTrans" cxnId="{D9D8CF70-B277-4673-AE5B-8166513062E7}">
      <dgm:prSet/>
      <dgm:spPr/>
      <dgm:t>
        <a:bodyPr/>
        <a:lstStyle/>
        <a:p>
          <a:endParaRPr lang="en-US"/>
        </a:p>
      </dgm:t>
    </dgm:pt>
    <dgm:pt modelId="{2A2A327A-BE5D-4BB6-95CA-4B1FCB579DD3}" type="sibTrans" cxnId="{D9D8CF70-B277-4673-AE5B-8166513062E7}">
      <dgm:prSet/>
      <dgm:spPr/>
      <dgm:t>
        <a:bodyPr/>
        <a:lstStyle/>
        <a:p>
          <a:endParaRPr lang="en-US"/>
        </a:p>
      </dgm:t>
    </dgm:pt>
    <dgm:pt modelId="{058C0ABC-50FF-45C6-8AE2-4BBA894231E0}">
      <dgm:prSet/>
      <dgm:spPr/>
      <dgm:t>
        <a:bodyPr/>
        <a:lstStyle/>
        <a:p>
          <a:pPr>
            <a:buClr>
              <a:schemeClr val="accent5"/>
            </a:buClr>
            <a:buFont typeface="Wingdings" panose="05000000000000000000" pitchFamily="2" charset="2"/>
            <a:buChar char="v"/>
          </a:pPr>
          <a:r>
            <a:rPr lang="en-US"/>
            <a:t>How do the principal’s proposed changes directly support priorities in our strategic plan? Can we clearly connect each adjustment to a strategic goal? </a:t>
          </a:r>
        </a:p>
      </dgm:t>
    </dgm:pt>
    <dgm:pt modelId="{1C0EE564-E814-4084-B428-E6DEE92983BE}" type="parTrans" cxnId="{130E6365-ADE3-444C-A340-3CF9EF524847}">
      <dgm:prSet/>
      <dgm:spPr/>
      <dgm:t>
        <a:bodyPr/>
        <a:lstStyle/>
        <a:p>
          <a:endParaRPr lang="en-US"/>
        </a:p>
      </dgm:t>
    </dgm:pt>
    <dgm:pt modelId="{F4C43CD9-5151-4E9E-AF21-03BD2E349221}" type="sibTrans" cxnId="{130E6365-ADE3-444C-A340-3CF9EF524847}">
      <dgm:prSet/>
      <dgm:spPr/>
      <dgm:t>
        <a:bodyPr/>
        <a:lstStyle/>
        <a:p>
          <a:endParaRPr lang="en-US"/>
        </a:p>
      </dgm:t>
    </dgm:pt>
    <dgm:pt modelId="{BC384F34-3B82-4854-BA9C-8F7AA376024E}">
      <dgm:prSet/>
      <dgm:spPr/>
      <dgm:t>
        <a:bodyPr/>
        <a:lstStyle/>
        <a:p>
          <a:pPr>
            <a:buClr>
              <a:schemeClr val="accent5"/>
            </a:buClr>
            <a:buFont typeface="Wingdings" panose="05000000000000000000" pitchFamily="2" charset="2"/>
            <a:buChar char="v"/>
          </a:pPr>
          <a:r>
            <a:rPr lang="en-US"/>
            <a:t>If new positions, resources, or programs are being added, what data or feedback supports these changes? How will we measure their impact?</a:t>
          </a:r>
        </a:p>
      </dgm:t>
    </dgm:pt>
    <dgm:pt modelId="{BAA9EC2C-30DB-428A-91DC-ECF22A217D8D}" type="parTrans" cxnId="{6FE6B555-6664-4375-9F6C-364428FB0D9B}">
      <dgm:prSet/>
      <dgm:spPr/>
      <dgm:t>
        <a:bodyPr/>
        <a:lstStyle/>
        <a:p>
          <a:endParaRPr lang="en-US"/>
        </a:p>
      </dgm:t>
    </dgm:pt>
    <dgm:pt modelId="{A9CB9ABA-1A6F-4152-91CE-49D3A91BF39E}" type="sibTrans" cxnId="{6FE6B555-6664-4375-9F6C-364428FB0D9B}">
      <dgm:prSet/>
      <dgm:spPr/>
      <dgm:t>
        <a:bodyPr/>
        <a:lstStyle/>
        <a:p>
          <a:endParaRPr lang="en-US"/>
        </a:p>
      </dgm:t>
    </dgm:pt>
    <dgm:pt modelId="{6B5DD53A-ABB2-4B78-A642-C23AD121469F}">
      <dgm:prSet/>
      <dgm:spPr/>
      <dgm:t>
        <a:bodyPr/>
        <a:lstStyle/>
        <a:p>
          <a:pPr>
            <a:buClr>
              <a:schemeClr val="accent5"/>
            </a:buClr>
            <a:buFont typeface="Wingdings" panose="05000000000000000000" pitchFamily="2" charset="2"/>
            <a:buChar char="v"/>
          </a:pPr>
          <a:r>
            <a:rPr lang="en-US"/>
            <a:t>What trade-offs are involved? Are any current programs or resources being adjusted or reduced, and how will that affect our students and staff?</a:t>
          </a:r>
        </a:p>
      </dgm:t>
    </dgm:pt>
    <dgm:pt modelId="{14C5D523-BCE0-4C32-B764-180EBD3E1E0C}" type="parTrans" cxnId="{ED2E3454-B9D6-4CD1-8C80-9B4D27009ED4}">
      <dgm:prSet/>
      <dgm:spPr/>
      <dgm:t>
        <a:bodyPr/>
        <a:lstStyle/>
        <a:p>
          <a:endParaRPr lang="en-US"/>
        </a:p>
      </dgm:t>
    </dgm:pt>
    <dgm:pt modelId="{84C8D6BD-F07A-4682-B36D-F8B350C87759}" type="sibTrans" cxnId="{ED2E3454-B9D6-4CD1-8C80-9B4D27009ED4}">
      <dgm:prSet/>
      <dgm:spPr/>
      <dgm:t>
        <a:bodyPr/>
        <a:lstStyle/>
        <a:p>
          <a:endParaRPr lang="en-US"/>
        </a:p>
      </dgm:t>
    </dgm:pt>
    <dgm:pt modelId="{81079BF2-5D38-404E-AD9F-6D0EE9114F24}" type="pres">
      <dgm:prSet presAssocID="{22226005-596F-4B03-979B-7869B71C61B3}" presName="linear" presStyleCnt="0">
        <dgm:presLayoutVars>
          <dgm:animLvl val="lvl"/>
          <dgm:resizeHandles val="exact"/>
        </dgm:presLayoutVars>
      </dgm:prSet>
      <dgm:spPr/>
    </dgm:pt>
    <dgm:pt modelId="{5381ABCD-FE50-4BAE-B29B-9A317A12D9EF}" type="pres">
      <dgm:prSet presAssocID="{0C1D2607-0AA8-4703-8CD9-C80627D357E8}" presName="parentText" presStyleLbl="node1" presStyleIdx="0" presStyleCnt="1">
        <dgm:presLayoutVars>
          <dgm:chMax val="0"/>
          <dgm:bulletEnabled val="1"/>
        </dgm:presLayoutVars>
      </dgm:prSet>
      <dgm:spPr/>
    </dgm:pt>
    <dgm:pt modelId="{7111410D-54EE-4041-8993-EC4AC19AA56A}" type="pres">
      <dgm:prSet presAssocID="{0C1D2607-0AA8-4703-8CD9-C80627D357E8}" presName="childText" presStyleLbl="revTx" presStyleIdx="0" presStyleCnt="1">
        <dgm:presLayoutVars>
          <dgm:bulletEnabled val="1"/>
        </dgm:presLayoutVars>
      </dgm:prSet>
      <dgm:spPr/>
    </dgm:pt>
  </dgm:ptLst>
  <dgm:cxnLst>
    <dgm:cxn modelId="{E84C4611-202E-4254-8A33-E36748A8081A}" type="presOf" srcId="{058C0ABC-50FF-45C6-8AE2-4BBA894231E0}" destId="{7111410D-54EE-4041-8993-EC4AC19AA56A}" srcOrd="0" destOrd="1" presId="urn:microsoft.com/office/officeart/2005/8/layout/vList2"/>
    <dgm:cxn modelId="{ED2E3454-B9D6-4CD1-8C80-9B4D27009ED4}" srcId="{0C1D2607-0AA8-4703-8CD9-C80627D357E8}" destId="{6B5DD53A-ABB2-4B78-A642-C23AD121469F}" srcOrd="3" destOrd="0" parTransId="{14C5D523-BCE0-4C32-B764-180EBD3E1E0C}" sibTransId="{84C8D6BD-F07A-4682-B36D-F8B350C87759}"/>
    <dgm:cxn modelId="{6FE6B555-6664-4375-9F6C-364428FB0D9B}" srcId="{0C1D2607-0AA8-4703-8CD9-C80627D357E8}" destId="{BC384F34-3B82-4854-BA9C-8F7AA376024E}" srcOrd="2" destOrd="0" parTransId="{BAA9EC2C-30DB-428A-91DC-ECF22A217D8D}" sibTransId="{A9CB9ABA-1A6F-4152-91CE-49D3A91BF39E}"/>
    <dgm:cxn modelId="{130E6365-ADE3-444C-A340-3CF9EF524847}" srcId="{0C1D2607-0AA8-4703-8CD9-C80627D357E8}" destId="{058C0ABC-50FF-45C6-8AE2-4BBA894231E0}" srcOrd="1" destOrd="0" parTransId="{1C0EE564-E814-4084-B428-E6DEE92983BE}" sibTransId="{F4C43CD9-5151-4E9E-AF21-03BD2E349221}"/>
    <dgm:cxn modelId="{8B60146B-6D28-434F-A45B-635569B9DC41}" srcId="{22226005-596F-4B03-979B-7869B71C61B3}" destId="{0C1D2607-0AA8-4703-8CD9-C80627D357E8}" srcOrd="0" destOrd="0" parTransId="{63165D8E-7B34-4FCF-B848-7C16EFD0B634}" sibTransId="{59EC5809-7017-4AAF-A2C0-1C00F5C80D7D}"/>
    <dgm:cxn modelId="{D9D8CF70-B277-4673-AE5B-8166513062E7}" srcId="{0C1D2607-0AA8-4703-8CD9-C80627D357E8}" destId="{F3B6E757-8A37-4F10-8C34-BFAD7F7A8A5B}" srcOrd="0" destOrd="0" parTransId="{08A30D75-7FDA-4406-AB12-3B70A4529EA9}" sibTransId="{2A2A327A-BE5D-4BB6-95CA-4B1FCB579DD3}"/>
    <dgm:cxn modelId="{72C164A8-AB4F-47AB-AEE7-8DA30B93CCE1}" type="presOf" srcId="{6B5DD53A-ABB2-4B78-A642-C23AD121469F}" destId="{7111410D-54EE-4041-8993-EC4AC19AA56A}" srcOrd="0" destOrd="3" presId="urn:microsoft.com/office/officeart/2005/8/layout/vList2"/>
    <dgm:cxn modelId="{92939DAF-11B1-4716-9A85-772D481DFA97}" type="presOf" srcId="{22226005-596F-4B03-979B-7869B71C61B3}" destId="{81079BF2-5D38-404E-AD9F-6D0EE9114F24}" srcOrd="0" destOrd="0" presId="urn:microsoft.com/office/officeart/2005/8/layout/vList2"/>
    <dgm:cxn modelId="{200659BC-60A6-4382-8AF1-52D8C6650DBF}" type="presOf" srcId="{BC384F34-3B82-4854-BA9C-8F7AA376024E}" destId="{7111410D-54EE-4041-8993-EC4AC19AA56A}" srcOrd="0" destOrd="2" presId="urn:microsoft.com/office/officeart/2005/8/layout/vList2"/>
    <dgm:cxn modelId="{D4CFF2C6-3849-4047-A232-A80DB59DC8F2}" type="presOf" srcId="{F3B6E757-8A37-4F10-8C34-BFAD7F7A8A5B}" destId="{7111410D-54EE-4041-8993-EC4AC19AA56A}" srcOrd="0" destOrd="0" presId="urn:microsoft.com/office/officeart/2005/8/layout/vList2"/>
    <dgm:cxn modelId="{947798E3-6319-4F60-A161-8BD483E82093}" type="presOf" srcId="{0C1D2607-0AA8-4703-8CD9-C80627D357E8}" destId="{5381ABCD-FE50-4BAE-B29B-9A317A12D9EF}" srcOrd="0" destOrd="0" presId="urn:microsoft.com/office/officeart/2005/8/layout/vList2"/>
    <dgm:cxn modelId="{1B854A4B-9732-4027-AF2D-3535DB4BCB01}" type="presParOf" srcId="{81079BF2-5D38-404E-AD9F-6D0EE9114F24}" destId="{5381ABCD-FE50-4BAE-B29B-9A317A12D9EF}" srcOrd="0" destOrd="0" presId="urn:microsoft.com/office/officeart/2005/8/layout/vList2"/>
    <dgm:cxn modelId="{7C203755-1EB2-4734-97F2-17357B0A02D3}" type="presParOf" srcId="{81079BF2-5D38-404E-AD9F-6D0EE9114F24}" destId="{7111410D-54EE-4041-8993-EC4AC19AA56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226005-596F-4B03-979B-7869B71C61B3}"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0C1D2607-0AA8-4703-8CD9-C80627D357E8}">
      <dgm:prSet/>
      <dgm:spPr>
        <a:xfrm>
          <a:off x="0" y="62"/>
          <a:ext cx="3519937" cy="2501529"/>
        </a:xfrm>
        <a:solidFill>
          <a:srgbClr val="D47B2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a:t>District and Cluster Priorities</a:t>
          </a:r>
          <a:r>
            <a:rPr lang="en-US">
              <a:solidFill>
                <a:sysClr val="window" lastClr="FFFFFF"/>
              </a:solidFill>
              <a:latin typeface="Sabon Next LT"/>
              <a:ea typeface="+mn-ea"/>
              <a:cs typeface="+mn-cs"/>
            </a:rPr>
            <a:t> </a:t>
          </a:r>
        </a:p>
      </dgm:t>
    </dgm:pt>
    <dgm:pt modelId="{63165D8E-7B34-4FCF-B848-7C16EFD0B634}" type="parTrans" cxnId="{8B60146B-6D28-434F-A45B-635569B9DC41}">
      <dgm:prSet/>
      <dgm:spPr/>
      <dgm:t>
        <a:bodyPr/>
        <a:lstStyle/>
        <a:p>
          <a:endParaRPr lang="en-US"/>
        </a:p>
      </dgm:t>
    </dgm:pt>
    <dgm:pt modelId="{59EC5809-7017-4AAF-A2C0-1C00F5C80D7D}" type="sibTrans" cxnId="{8B60146B-6D28-434F-A45B-635569B9DC41}">
      <dgm:prSet/>
      <dgm:spPr/>
      <dgm:t>
        <a:bodyPr/>
        <a:lstStyle/>
        <a:p>
          <a:endParaRPr lang="en-US"/>
        </a:p>
      </dgm:t>
    </dgm:pt>
    <dgm:pt modelId="{F3B6E757-8A37-4F10-8C34-BFAD7F7A8A5B}">
      <dgm:prSet/>
      <dgm:spPr>
        <a:xfrm rot="5400000">
          <a:off x="5648159" y="-1878006"/>
          <a:ext cx="2001223" cy="6257666"/>
        </a:xfrm>
        <a:solidFill>
          <a:srgbClr val="D47B22">
            <a:alpha val="90000"/>
            <a:tint val="40000"/>
            <a:hueOff val="0"/>
            <a:satOff val="0"/>
            <a:lumOff val="0"/>
            <a:alphaOff val="0"/>
          </a:srgbClr>
        </a:solidFill>
        <a:ln w="12700" cap="flat" cmpd="sng" algn="ctr">
          <a:solidFill>
            <a:srgbClr val="D47B22">
              <a:alpha val="90000"/>
              <a:tint val="40000"/>
              <a:hueOff val="0"/>
              <a:satOff val="0"/>
              <a:lumOff val="0"/>
              <a:alphaOff val="0"/>
            </a:srgbClr>
          </a:solidFill>
          <a:prstDash val="solid"/>
          <a:miter lim="800000"/>
        </a:ln>
        <a:effectLst/>
      </dgm:spPr>
      <dgm:t>
        <a:bodyPr/>
        <a:lstStyle/>
        <a:p>
          <a:pPr>
            <a:buClr>
              <a:schemeClr val="accent5"/>
            </a:buClr>
            <a:buFont typeface="Wingdings" panose="05000000000000000000" pitchFamily="2" charset="2"/>
            <a:buChar char="v"/>
          </a:pPr>
          <a:r>
            <a:rPr lang="en-US"/>
            <a:t>How do these proposed changes align with district and cluster priorities? Do we foresee any challenges or misalignments?</a:t>
          </a:r>
          <a:endParaRPr lang="en-US">
            <a:solidFill>
              <a:sysClr val="windowText" lastClr="000000">
                <a:hueOff val="0"/>
                <a:satOff val="0"/>
                <a:lumOff val="0"/>
                <a:alphaOff val="0"/>
              </a:sysClr>
            </a:solidFill>
            <a:latin typeface="Sabon Next LT"/>
            <a:ea typeface="+mn-ea"/>
            <a:cs typeface="+mn-cs"/>
          </a:endParaRPr>
        </a:p>
      </dgm:t>
    </dgm:pt>
    <dgm:pt modelId="{08A30D75-7FDA-4406-AB12-3B70A4529EA9}" type="parTrans" cxnId="{D9D8CF70-B277-4673-AE5B-8166513062E7}">
      <dgm:prSet/>
      <dgm:spPr/>
      <dgm:t>
        <a:bodyPr/>
        <a:lstStyle/>
        <a:p>
          <a:endParaRPr lang="en-US"/>
        </a:p>
      </dgm:t>
    </dgm:pt>
    <dgm:pt modelId="{2A2A327A-BE5D-4BB6-95CA-4B1FCB579DD3}" type="sibTrans" cxnId="{D9D8CF70-B277-4673-AE5B-8166513062E7}">
      <dgm:prSet/>
      <dgm:spPr/>
      <dgm:t>
        <a:bodyPr/>
        <a:lstStyle/>
        <a:p>
          <a:endParaRPr lang="en-US"/>
        </a:p>
      </dgm:t>
    </dgm:pt>
    <dgm:pt modelId="{058C0ABC-50FF-45C6-8AE2-4BBA894231E0}">
      <dgm:prSet/>
      <dgm:spPr/>
      <dgm:t>
        <a:bodyPr/>
        <a:lstStyle/>
        <a:p>
          <a:pPr>
            <a:buClr>
              <a:schemeClr val="accent5"/>
            </a:buClr>
            <a:buFont typeface="Wingdings" panose="05000000000000000000" pitchFamily="2" charset="2"/>
            <a:buChar char="v"/>
          </a:pPr>
          <a:r>
            <a:rPr lang="en-US"/>
            <a:t>If the district has allocated funds for specific initiatives – for example Signature Programs - how are those reflected in our budget? </a:t>
          </a:r>
        </a:p>
      </dgm:t>
    </dgm:pt>
    <dgm:pt modelId="{1C0EE564-E814-4084-B428-E6DEE92983BE}" type="parTrans" cxnId="{130E6365-ADE3-444C-A340-3CF9EF524847}">
      <dgm:prSet/>
      <dgm:spPr/>
      <dgm:t>
        <a:bodyPr/>
        <a:lstStyle/>
        <a:p>
          <a:endParaRPr lang="en-US"/>
        </a:p>
      </dgm:t>
    </dgm:pt>
    <dgm:pt modelId="{F4C43CD9-5151-4E9E-AF21-03BD2E349221}" type="sibTrans" cxnId="{130E6365-ADE3-444C-A340-3CF9EF524847}">
      <dgm:prSet/>
      <dgm:spPr/>
      <dgm:t>
        <a:bodyPr/>
        <a:lstStyle/>
        <a:p>
          <a:endParaRPr lang="en-US"/>
        </a:p>
      </dgm:t>
    </dgm:pt>
    <dgm:pt modelId="{BC384F34-3B82-4854-BA9C-8F7AA376024E}">
      <dgm:prSet/>
      <dgm:spPr/>
      <dgm:t>
        <a:bodyPr/>
        <a:lstStyle/>
        <a:p>
          <a:pPr>
            <a:buClr>
              <a:schemeClr val="accent5"/>
            </a:buClr>
            <a:buFont typeface="Wingdings" panose="05000000000000000000" pitchFamily="2" charset="2"/>
            <a:buChar char="v"/>
          </a:pPr>
          <a:r>
            <a:rPr lang="en-US"/>
            <a:t>If we are sharing staff positions (e.g., nurse, counselor, teacher), how will this affect student support and service delivery at our school?</a:t>
          </a:r>
        </a:p>
      </dgm:t>
    </dgm:pt>
    <dgm:pt modelId="{BAA9EC2C-30DB-428A-91DC-ECF22A217D8D}" type="parTrans" cxnId="{6FE6B555-6664-4375-9F6C-364428FB0D9B}">
      <dgm:prSet/>
      <dgm:spPr/>
      <dgm:t>
        <a:bodyPr/>
        <a:lstStyle/>
        <a:p>
          <a:endParaRPr lang="en-US"/>
        </a:p>
      </dgm:t>
    </dgm:pt>
    <dgm:pt modelId="{A9CB9ABA-1A6F-4152-91CE-49D3A91BF39E}" type="sibTrans" cxnId="{6FE6B555-6664-4375-9F6C-364428FB0D9B}">
      <dgm:prSet/>
      <dgm:spPr/>
      <dgm:t>
        <a:bodyPr/>
        <a:lstStyle/>
        <a:p>
          <a:endParaRPr lang="en-US"/>
        </a:p>
      </dgm:t>
    </dgm:pt>
    <dgm:pt modelId="{81079BF2-5D38-404E-AD9F-6D0EE9114F24}" type="pres">
      <dgm:prSet presAssocID="{22226005-596F-4B03-979B-7869B71C61B3}" presName="linear" presStyleCnt="0">
        <dgm:presLayoutVars>
          <dgm:animLvl val="lvl"/>
          <dgm:resizeHandles val="exact"/>
        </dgm:presLayoutVars>
      </dgm:prSet>
      <dgm:spPr/>
    </dgm:pt>
    <dgm:pt modelId="{5381ABCD-FE50-4BAE-B29B-9A317A12D9EF}" type="pres">
      <dgm:prSet presAssocID="{0C1D2607-0AA8-4703-8CD9-C80627D357E8}" presName="parentText" presStyleLbl="node1" presStyleIdx="0" presStyleCnt="1">
        <dgm:presLayoutVars>
          <dgm:chMax val="0"/>
          <dgm:bulletEnabled val="1"/>
        </dgm:presLayoutVars>
      </dgm:prSet>
      <dgm:spPr/>
    </dgm:pt>
    <dgm:pt modelId="{7111410D-54EE-4041-8993-EC4AC19AA56A}" type="pres">
      <dgm:prSet presAssocID="{0C1D2607-0AA8-4703-8CD9-C80627D357E8}" presName="childText" presStyleLbl="revTx" presStyleIdx="0" presStyleCnt="1">
        <dgm:presLayoutVars>
          <dgm:bulletEnabled val="1"/>
        </dgm:presLayoutVars>
      </dgm:prSet>
      <dgm:spPr/>
    </dgm:pt>
  </dgm:ptLst>
  <dgm:cxnLst>
    <dgm:cxn modelId="{E84C4611-202E-4254-8A33-E36748A8081A}" type="presOf" srcId="{058C0ABC-50FF-45C6-8AE2-4BBA894231E0}" destId="{7111410D-54EE-4041-8993-EC4AC19AA56A}" srcOrd="0" destOrd="1" presId="urn:microsoft.com/office/officeart/2005/8/layout/vList2"/>
    <dgm:cxn modelId="{6FE6B555-6664-4375-9F6C-364428FB0D9B}" srcId="{0C1D2607-0AA8-4703-8CD9-C80627D357E8}" destId="{BC384F34-3B82-4854-BA9C-8F7AA376024E}" srcOrd="2" destOrd="0" parTransId="{BAA9EC2C-30DB-428A-91DC-ECF22A217D8D}" sibTransId="{A9CB9ABA-1A6F-4152-91CE-49D3A91BF39E}"/>
    <dgm:cxn modelId="{130E6365-ADE3-444C-A340-3CF9EF524847}" srcId="{0C1D2607-0AA8-4703-8CD9-C80627D357E8}" destId="{058C0ABC-50FF-45C6-8AE2-4BBA894231E0}" srcOrd="1" destOrd="0" parTransId="{1C0EE564-E814-4084-B428-E6DEE92983BE}" sibTransId="{F4C43CD9-5151-4E9E-AF21-03BD2E349221}"/>
    <dgm:cxn modelId="{8B60146B-6D28-434F-A45B-635569B9DC41}" srcId="{22226005-596F-4B03-979B-7869B71C61B3}" destId="{0C1D2607-0AA8-4703-8CD9-C80627D357E8}" srcOrd="0" destOrd="0" parTransId="{63165D8E-7B34-4FCF-B848-7C16EFD0B634}" sibTransId="{59EC5809-7017-4AAF-A2C0-1C00F5C80D7D}"/>
    <dgm:cxn modelId="{D9D8CF70-B277-4673-AE5B-8166513062E7}" srcId="{0C1D2607-0AA8-4703-8CD9-C80627D357E8}" destId="{F3B6E757-8A37-4F10-8C34-BFAD7F7A8A5B}" srcOrd="0" destOrd="0" parTransId="{08A30D75-7FDA-4406-AB12-3B70A4529EA9}" sibTransId="{2A2A327A-BE5D-4BB6-95CA-4B1FCB579DD3}"/>
    <dgm:cxn modelId="{92939DAF-11B1-4716-9A85-772D481DFA97}" type="presOf" srcId="{22226005-596F-4B03-979B-7869B71C61B3}" destId="{81079BF2-5D38-404E-AD9F-6D0EE9114F24}" srcOrd="0" destOrd="0" presId="urn:microsoft.com/office/officeart/2005/8/layout/vList2"/>
    <dgm:cxn modelId="{200659BC-60A6-4382-8AF1-52D8C6650DBF}" type="presOf" srcId="{BC384F34-3B82-4854-BA9C-8F7AA376024E}" destId="{7111410D-54EE-4041-8993-EC4AC19AA56A}" srcOrd="0" destOrd="2" presId="urn:microsoft.com/office/officeart/2005/8/layout/vList2"/>
    <dgm:cxn modelId="{D4CFF2C6-3849-4047-A232-A80DB59DC8F2}" type="presOf" srcId="{F3B6E757-8A37-4F10-8C34-BFAD7F7A8A5B}" destId="{7111410D-54EE-4041-8993-EC4AC19AA56A}" srcOrd="0" destOrd="0" presId="urn:microsoft.com/office/officeart/2005/8/layout/vList2"/>
    <dgm:cxn modelId="{947798E3-6319-4F60-A161-8BD483E82093}" type="presOf" srcId="{0C1D2607-0AA8-4703-8CD9-C80627D357E8}" destId="{5381ABCD-FE50-4BAE-B29B-9A317A12D9EF}" srcOrd="0" destOrd="0" presId="urn:microsoft.com/office/officeart/2005/8/layout/vList2"/>
    <dgm:cxn modelId="{1B854A4B-9732-4027-AF2D-3535DB4BCB01}" type="presParOf" srcId="{81079BF2-5D38-404E-AD9F-6D0EE9114F24}" destId="{5381ABCD-FE50-4BAE-B29B-9A317A12D9EF}" srcOrd="0" destOrd="0" presId="urn:microsoft.com/office/officeart/2005/8/layout/vList2"/>
    <dgm:cxn modelId="{7C203755-1EB2-4734-97F2-17357B0A02D3}" type="presParOf" srcId="{81079BF2-5D38-404E-AD9F-6D0EE9114F24}" destId="{7111410D-54EE-4041-8993-EC4AC19AA56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21109" y="1333172"/>
          <a:ext cx="1081125" cy="10811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248146" y="1560208"/>
          <a:ext cx="627052" cy="6270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333905" y="1333172"/>
          <a:ext cx="2548367" cy="1081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333905" y="1333172"/>
        <a:ext cx="2548367" cy="1081125"/>
      </dsp:txXfrm>
    </dsp:sp>
    <dsp:sp modelId="{63A3B17D-07DC-456E-A05A-49DCCB953724}">
      <dsp:nvSpPr>
        <dsp:cNvPr id="0" name=""/>
        <dsp:cNvSpPr/>
      </dsp:nvSpPr>
      <dsp:spPr>
        <a:xfrm>
          <a:off x="4326306" y="1333172"/>
          <a:ext cx="1081125" cy="10811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4553342" y="1560208"/>
          <a:ext cx="627052" cy="6270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5639101" y="1333172"/>
          <a:ext cx="2548367" cy="1081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We will follow the agenda as noticed to the public and stay on task.</a:t>
          </a:r>
        </a:p>
      </dsp:txBody>
      <dsp:txXfrm>
        <a:off x="5639101" y="1333172"/>
        <a:ext cx="2548367" cy="1081125"/>
      </dsp:txXfrm>
    </dsp:sp>
    <dsp:sp modelId="{32B9B227-73A0-472B-98B4-51AA6536D03A}">
      <dsp:nvSpPr>
        <dsp:cNvPr id="0" name=""/>
        <dsp:cNvSpPr/>
      </dsp:nvSpPr>
      <dsp:spPr>
        <a:xfrm>
          <a:off x="21109" y="3403287"/>
          <a:ext cx="1081125" cy="10811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248146" y="3630323"/>
          <a:ext cx="627052" cy="6270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333905" y="3403287"/>
          <a:ext cx="2548367" cy="1081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We invite and welcome contributions of every member and listen to each other.</a:t>
          </a:r>
        </a:p>
      </dsp:txBody>
      <dsp:txXfrm>
        <a:off x="1333905" y="3403287"/>
        <a:ext cx="2548367" cy="1081125"/>
      </dsp:txXfrm>
    </dsp:sp>
    <dsp:sp modelId="{8F7ACF33-3DCE-4048-B76C-1F6B05F28B28}">
      <dsp:nvSpPr>
        <dsp:cNvPr id="0" name=""/>
        <dsp:cNvSpPr/>
      </dsp:nvSpPr>
      <dsp:spPr>
        <a:xfrm>
          <a:off x="4326306" y="3403287"/>
          <a:ext cx="1081125" cy="10811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4553342" y="3630323"/>
          <a:ext cx="627052" cy="62705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5639101" y="3403287"/>
          <a:ext cx="2548367" cy="1081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a:t>We will respect all ideas and assume good intentions.</a:t>
          </a:r>
        </a:p>
      </dsp:txBody>
      <dsp:txXfrm>
        <a:off x="5639101" y="3403287"/>
        <a:ext cx="2548367" cy="10811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829844" y="-740211"/>
          <a:ext cx="5752583" cy="5752583"/>
        </a:xfrm>
        <a:prstGeom prst="blockArc">
          <a:avLst>
            <a:gd name="adj1" fmla="val 18900000"/>
            <a:gd name="adj2" fmla="val 2700000"/>
            <a:gd name="adj3" fmla="val 375"/>
          </a:avLst>
        </a:prstGeom>
        <a:noFill/>
        <a:ln w="1270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83235" y="328443"/>
          <a:ext cx="6524750" cy="65722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1: Data Review</a:t>
          </a:r>
        </a:p>
      </dsp:txBody>
      <dsp:txXfrm>
        <a:off x="483235" y="328443"/>
        <a:ext cx="6524750" cy="657229"/>
      </dsp:txXfrm>
    </dsp:sp>
    <dsp:sp modelId="{C2E29C9B-1B04-4D0F-884B-53184464A0CF}">
      <dsp:nvSpPr>
        <dsp:cNvPr id="0" name=""/>
        <dsp:cNvSpPr/>
      </dsp:nvSpPr>
      <dsp:spPr>
        <a:xfrm>
          <a:off x="105649" y="258908"/>
          <a:ext cx="821536" cy="821536"/>
        </a:xfrm>
        <a:prstGeom prst="ellipse">
          <a:avLst/>
        </a:prstGeom>
        <a:blipFill rotWithShape="0">
          <a:blip xmlns:r="http://schemas.openxmlformats.org/officeDocument/2006/relationships" r:embed="rId1"/>
          <a:stretch>
            <a:fillRect/>
          </a:stretch>
        </a:blipFill>
        <a:ln w="635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60040" y="1314458"/>
          <a:ext cx="6147945" cy="657229"/>
        </a:xfrm>
        <a:prstGeom prst="rect">
          <a:avLst/>
        </a:prstGeom>
        <a:gradFill rotWithShape="0">
          <a:gsLst>
            <a:gs pos="0">
              <a:schemeClr val="accent3">
                <a:hueOff val="-3599548"/>
                <a:satOff val="23386"/>
                <a:lumOff val="4183"/>
                <a:alphaOff val="0"/>
                <a:satMod val="103000"/>
                <a:lumMod val="102000"/>
                <a:tint val="94000"/>
              </a:schemeClr>
            </a:gs>
            <a:gs pos="50000">
              <a:schemeClr val="accent3">
                <a:hueOff val="-3599548"/>
                <a:satOff val="23386"/>
                <a:lumOff val="4183"/>
                <a:alphaOff val="0"/>
                <a:satMod val="110000"/>
                <a:lumMod val="100000"/>
                <a:shade val="100000"/>
              </a:schemeClr>
            </a:gs>
            <a:gs pos="100000">
              <a:schemeClr val="accent3">
                <a:hueOff val="-3599548"/>
                <a:satOff val="23386"/>
                <a:lumOff val="41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2: Strategic Plan Review</a:t>
          </a:r>
        </a:p>
      </dsp:txBody>
      <dsp:txXfrm>
        <a:off x="860040" y="1314458"/>
        <a:ext cx="6147945" cy="657229"/>
      </dsp:txXfrm>
    </dsp:sp>
    <dsp:sp modelId="{C62BC85C-B34C-4F35-85DD-EF9C4FBEF2CF}">
      <dsp:nvSpPr>
        <dsp:cNvPr id="0" name=""/>
        <dsp:cNvSpPr/>
      </dsp:nvSpPr>
      <dsp:spPr>
        <a:xfrm>
          <a:off x="449271" y="1232304"/>
          <a:ext cx="821536" cy="821536"/>
        </a:xfrm>
        <a:prstGeom prst="ellipse">
          <a:avLst/>
        </a:prstGeom>
        <a:blipFill rotWithShape="0">
          <a:blip xmlns:r="http://schemas.openxmlformats.org/officeDocument/2006/relationships" r:embed="rId1"/>
          <a:stretch>
            <a:fillRect/>
          </a:stretch>
        </a:blipFill>
        <a:ln w="6350" cap="flat" cmpd="sng" algn="ctr">
          <a:solidFill>
            <a:schemeClr val="accent3">
              <a:hueOff val="-3599548"/>
              <a:satOff val="23386"/>
              <a:lumOff val="4183"/>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60040" y="2111772"/>
          <a:ext cx="6147945" cy="1034629"/>
        </a:xfrm>
        <a:prstGeom prst="rect">
          <a:avLst/>
        </a:prstGeom>
        <a:gradFill rotWithShape="0">
          <a:gsLst>
            <a:gs pos="0">
              <a:schemeClr val="accent3">
                <a:hueOff val="-7199095"/>
                <a:satOff val="46771"/>
                <a:lumOff val="8367"/>
                <a:alphaOff val="0"/>
                <a:satMod val="103000"/>
                <a:lumMod val="102000"/>
                <a:tint val="94000"/>
              </a:schemeClr>
            </a:gs>
            <a:gs pos="50000">
              <a:schemeClr val="accent3">
                <a:hueOff val="-7199095"/>
                <a:satOff val="46771"/>
                <a:lumOff val="8367"/>
                <a:alphaOff val="0"/>
                <a:satMod val="110000"/>
                <a:lumMod val="100000"/>
                <a:shade val="100000"/>
              </a:schemeClr>
            </a:gs>
            <a:gs pos="100000">
              <a:schemeClr val="accent3">
                <a:hueOff val="-7199095"/>
                <a:satOff val="46771"/>
                <a:lumOff val="836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1200150" lvl="0" indent="-12001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Step 3: Budget Parameters</a:t>
          </a:r>
        </a:p>
        <a:p>
          <a:pPr marL="1314450" lvl="0" indent="-1714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(Strategic Priorities)</a:t>
          </a:r>
        </a:p>
      </dsp:txBody>
      <dsp:txXfrm>
        <a:off x="860040" y="2111772"/>
        <a:ext cx="6147945" cy="1034629"/>
      </dsp:txXfrm>
    </dsp:sp>
    <dsp:sp modelId="{75410455-6758-4137-A48C-492062AAE167}">
      <dsp:nvSpPr>
        <dsp:cNvPr id="0" name=""/>
        <dsp:cNvSpPr/>
      </dsp:nvSpPr>
      <dsp:spPr>
        <a:xfrm>
          <a:off x="449271" y="2218319"/>
          <a:ext cx="821536" cy="821536"/>
        </a:xfrm>
        <a:prstGeom prst="ellipse">
          <a:avLst/>
        </a:prstGeom>
        <a:blipFill rotWithShape="0">
          <a:blip xmlns:r="http://schemas.openxmlformats.org/officeDocument/2006/relationships" r:embed="rId1"/>
          <a:stretch>
            <a:fillRect/>
          </a:stretch>
        </a:blipFill>
        <a:ln w="6350" cap="flat" cmpd="sng" algn="ctr">
          <a:solidFill>
            <a:schemeClr val="accent3">
              <a:hueOff val="-7199095"/>
              <a:satOff val="46771"/>
              <a:lumOff val="8367"/>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83235" y="3286487"/>
          <a:ext cx="6524750" cy="657229"/>
        </a:xfrm>
        <a:prstGeom prst="rect">
          <a:avLst/>
        </a:prstGeom>
        <a:gradFill rotWithShape="0">
          <a:gsLst>
            <a:gs pos="0">
              <a:schemeClr val="accent3">
                <a:hueOff val="-10798642"/>
                <a:satOff val="70157"/>
                <a:lumOff val="12550"/>
                <a:alphaOff val="0"/>
                <a:satMod val="103000"/>
                <a:lumMod val="102000"/>
                <a:tint val="94000"/>
              </a:schemeClr>
            </a:gs>
            <a:gs pos="50000">
              <a:schemeClr val="accent3">
                <a:hueOff val="-10798642"/>
                <a:satOff val="70157"/>
                <a:lumOff val="12550"/>
                <a:alphaOff val="0"/>
                <a:satMod val="110000"/>
                <a:lumMod val="100000"/>
                <a:shade val="100000"/>
              </a:schemeClr>
            </a:gs>
            <a:gs pos="100000">
              <a:schemeClr val="accent3">
                <a:hueOff val="-10798642"/>
                <a:satOff val="70157"/>
                <a:lumOff val="1255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4: Budget Choices</a:t>
          </a:r>
        </a:p>
      </dsp:txBody>
      <dsp:txXfrm>
        <a:off x="483235" y="3286487"/>
        <a:ext cx="6524750" cy="657229"/>
      </dsp:txXfrm>
    </dsp:sp>
    <dsp:sp modelId="{A98F9A17-EE34-4534-B6D3-B3E4A48124DD}">
      <dsp:nvSpPr>
        <dsp:cNvPr id="0" name=""/>
        <dsp:cNvSpPr/>
      </dsp:nvSpPr>
      <dsp:spPr>
        <a:xfrm>
          <a:off x="0" y="3149159"/>
          <a:ext cx="821536" cy="821536"/>
        </a:xfrm>
        <a:prstGeom prst="ellipse">
          <a:avLst/>
        </a:prstGeom>
        <a:blipFill rotWithShape="0">
          <a:blip xmlns:r="http://schemas.openxmlformats.org/officeDocument/2006/relationships" r:embed="rId2"/>
          <a:stretch>
            <a:fillRect/>
          </a:stretch>
        </a:blipFill>
        <a:ln w="6350" cap="flat" cmpd="sng" algn="ctr">
          <a:solidFill>
            <a:schemeClr val="accent3">
              <a:hueOff val="-10798642"/>
              <a:satOff val="70157"/>
              <a:lumOff val="1255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258267" y="2428877"/>
          <a:ext cx="765936" cy="1274501"/>
        </a:xfrm>
        <a:prstGeom prst="corner">
          <a:avLst>
            <a:gd name="adj1" fmla="val 16120"/>
            <a:gd name="adj2" fmla="val 16110"/>
          </a:avLst>
        </a:prstGeom>
        <a:solidFill>
          <a:schemeClr val="accent2">
            <a:shade val="8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91B35EE-E2D6-4A65-85DB-E65F9D4FF12C}">
      <dsp:nvSpPr>
        <dsp:cNvPr id="0" name=""/>
        <dsp:cNvSpPr/>
      </dsp:nvSpPr>
      <dsp:spPr>
        <a:xfrm>
          <a:off x="130413" y="2809678"/>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kern="1200"/>
            <a:t>Step 1                             </a:t>
          </a:r>
          <a:r>
            <a:rPr lang="en-US" sz="1400" kern="1200">
              <a:latin typeface="Arial"/>
            </a:rPr>
            <a:t>Update</a:t>
          </a:r>
          <a:r>
            <a:rPr lang="en-US" sz="1400" b="0" kern="1200"/>
            <a:t> </a:t>
          </a:r>
          <a:r>
            <a:rPr lang="en-US" sz="1400" kern="1200"/>
            <a:t>Strategic Plan</a:t>
          </a:r>
          <a:r>
            <a:rPr lang="en-US" sz="1400" kern="1200">
              <a:latin typeface="Arial"/>
            </a:rPr>
            <a:t> &amp; Rank Priorities</a:t>
          </a:r>
          <a:endParaRPr lang="en-US" sz="1400" kern="1200"/>
        </a:p>
      </dsp:txBody>
      <dsp:txXfrm>
        <a:off x="130413" y="2809678"/>
        <a:ext cx="1150626" cy="1008591"/>
      </dsp:txXfrm>
    </dsp:sp>
    <dsp:sp modelId="{BF36F651-9306-4FAE-98A3-35BD65F0CE8C}">
      <dsp:nvSpPr>
        <dsp:cNvPr id="0" name=""/>
        <dsp:cNvSpPr/>
      </dsp:nvSpPr>
      <dsp:spPr>
        <a:xfrm>
          <a:off x="1063940" y="2335047"/>
          <a:ext cx="217099" cy="217099"/>
        </a:xfrm>
        <a:prstGeom prst="triangle">
          <a:avLst>
            <a:gd name="adj" fmla="val 100000"/>
          </a:avLst>
        </a:prstGeom>
        <a:solidFill>
          <a:schemeClr val="accent2">
            <a:shade val="80000"/>
            <a:hueOff val="-38324"/>
            <a:satOff val="-3775"/>
            <a:lumOff val="2601"/>
            <a:alphaOff val="0"/>
          </a:schemeClr>
        </a:solidFill>
        <a:ln w="12700" cap="flat" cmpd="sng" algn="ctr">
          <a:solidFill>
            <a:schemeClr val="accent2">
              <a:shade val="80000"/>
              <a:hueOff val="-38324"/>
              <a:satOff val="-3775"/>
              <a:lumOff val="260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35CEE06-ECFF-44EC-86F7-4C6E9CF188F5}">
      <dsp:nvSpPr>
        <dsp:cNvPr id="0" name=""/>
        <dsp:cNvSpPr/>
      </dsp:nvSpPr>
      <dsp:spPr>
        <a:xfrm rot="5400000">
          <a:off x="1666859" y="2080319"/>
          <a:ext cx="765936" cy="1274501"/>
        </a:xfrm>
        <a:prstGeom prst="corner">
          <a:avLst>
            <a:gd name="adj1" fmla="val 16120"/>
            <a:gd name="adj2" fmla="val 16110"/>
          </a:avLst>
        </a:prstGeom>
        <a:solidFill>
          <a:schemeClr val="accent2">
            <a:shade val="80000"/>
            <a:hueOff val="-76647"/>
            <a:satOff val="-7550"/>
            <a:lumOff val="5202"/>
            <a:alphaOff val="0"/>
          </a:schemeClr>
        </a:solidFill>
        <a:ln w="12700" cap="flat" cmpd="sng" algn="ctr">
          <a:solidFill>
            <a:schemeClr val="accent2">
              <a:shade val="80000"/>
              <a:hueOff val="-76647"/>
              <a:satOff val="-7550"/>
              <a:lumOff val="520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8B40589-00D1-4838-8AD8-123CD845CC3A}">
      <dsp:nvSpPr>
        <dsp:cNvPr id="0" name=""/>
        <dsp:cNvSpPr/>
      </dsp:nvSpPr>
      <dsp:spPr>
        <a:xfrm>
          <a:off x="1539005" y="2461121"/>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2 </a:t>
          </a:r>
          <a:r>
            <a:rPr lang="en-US" sz="1400" b="0" u="sng" kern="1200"/>
            <a:t>Pri</a:t>
          </a:r>
          <a:r>
            <a:rPr lang="en-US" sz="1400" u="sng" kern="1200"/>
            <a:t>ncipals</a:t>
          </a:r>
          <a:r>
            <a:rPr lang="en-US" sz="1400" kern="1200"/>
            <a:t> Workshop   FY </a:t>
          </a:r>
          <a:r>
            <a:rPr lang="en-US" sz="1400" kern="1200">
              <a:latin typeface="Arial"/>
            </a:rPr>
            <a:t>26</a:t>
          </a:r>
          <a:r>
            <a:rPr lang="en-US" sz="1400" kern="1200"/>
            <a:t> Budget</a:t>
          </a:r>
        </a:p>
        <a:p>
          <a:pPr marL="0" lvl="0" indent="0" algn="l" defTabSz="711200">
            <a:lnSpc>
              <a:spcPct val="90000"/>
            </a:lnSpc>
            <a:spcBef>
              <a:spcPct val="0"/>
            </a:spcBef>
            <a:spcAft>
              <a:spcPct val="35000"/>
            </a:spcAft>
            <a:buNone/>
          </a:pPr>
          <a:r>
            <a:rPr lang="en-US" sz="1200" kern="1200">
              <a:solidFill>
                <a:srgbClr val="FF0000"/>
              </a:solidFill>
              <a:latin typeface="Calibri"/>
              <a:ea typeface="Calibri"/>
              <a:cs typeface="Times New Roman"/>
            </a:rPr>
            <a:t>January 15</a:t>
          </a:r>
          <a:r>
            <a:rPr lang="en-US" sz="1200" kern="1200">
              <a:latin typeface="Calibri"/>
              <a:ea typeface="Calibri"/>
              <a:cs typeface="Times New Roman"/>
            </a:rPr>
            <a:t> </a:t>
          </a:r>
          <a:r>
            <a:rPr lang="en-US" sz="1200" kern="1200" baseline="30000">
              <a:latin typeface="Calibri"/>
              <a:ea typeface="Calibri"/>
              <a:cs typeface="Times New Roman"/>
            </a:rPr>
            <a:t> </a:t>
          </a:r>
          <a:endParaRPr lang="en-US" sz="1200" kern="1200">
            <a:latin typeface="Calibri"/>
            <a:ea typeface="Calibri"/>
            <a:cs typeface="Times New Roman"/>
          </a:endParaRPr>
        </a:p>
      </dsp:txBody>
      <dsp:txXfrm>
        <a:off x="1539005" y="2461121"/>
        <a:ext cx="1150626" cy="1008591"/>
      </dsp:txXfrm>
    </dsp:sp>
    <dsp:sp modelId="{CF777F59-7D55-4DCB-9264-A6427EA7C9F7}">
      <dsp:nvSpPr>
        <dsp:cNvPr id="0" name=""/>
        <dsp:cNvSpPr/>
      </dsp:nvSpPr>
      <dsp:spPr>
        <a:xfrm>
          <a:off x="2472532" y="1986489"/>
          <a:ext cx="217099" cy="217099"/>
        </a:xfrm>
        <a:prstGeom prst="triangle">
          <a:avLst>
            <a:gd name="adj" fmla="val 100000"/>
          </a:avLst>
        </a:prstGeom>
        <a:solidFill>
          <a:schemeClr val="accent2">
            <a:shade val="80000"/>
            <a:hueOff val="-114971"/>
            <a:satOff val="-11324"/>
            <a:lumOff val="7803"/>
            <a:alphaOff val="0"/>
          </a:schemeClr>
        </a:solidFill>
        <a:ln w="12700" cap="flat" cmpd="sng" algn="ctr">
          <a:solidFill>
            <a:schemeClr val="accent2">
              <a:shade val="80000"/>
              <a:hueOff val="-114971"/>
              <a:satOff val="-11324"/>
              <a:lumOff val="780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FF28D42-0F29-47D9-9B3E-DF943D18FA80}">
      <dsp:nvSpPr>
        <dsp:cNvPr id="0" name=""/>
        <dsp:cNvSpPr/>
      </dsp:nvSpPr>
      <dsp:spPr>
        <a:xfrm rot="5400000">
          <a:off x="3075451" y="1731762"/>
          <a:ext cx="765936" cy="1274501"/>
        </a:xfrm>
        <a:prstGeom prst="corner">
          <a:avLst>
            <a:gd name="adj1" fmla="val 16120"/>
            <a:gd name="adj2" fmla="val 16110"/>
          </a:avLst>
        </a:prstGeom>
        <a:solidFill>
          <a:schemeClr val="accent2">
            <a:shade val="80000"/>
            <a:hueOff val="-153294"/>
            <a:satOff val="-15099"/>
            <a:lumOff val="10404"/>
            <a:alphaOff val="0"/>
          </a:schemeClr>
        </a:solidFill>
        <a:ln w="12700" cap="flat" cmpd="sng" algn="ctr">
          <a:solidFill>
            <a:schemeClr val="accent2">
              <a:shade val="80000"/>
              <a:hueOff val="-153294"/>
              <a:satOff val="-15099"/>
              <a:lumOff val="10404"/>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01F39AB-3E94-413F-B395-2CF4CF9063BE}">
      <dsp:nvSpPr>
        <dsp:cNvPr id="0" name=""/>
        <dsp:cNvSpPr/>
      </dsp:nvSpPr>
      <dsp:spPr>
        <a:xfrm>
          <a:off x="2947597" y="2112563"/>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3              </a:t>
          </a:r>
          <a:r>
            <a:rPr lang="en-US" sz="1400" u="sng" kern="1200"/>
            <a:t>GO Team</a:t>
          </a:r>
          <a:r>
            <a:rPr lang="en-US" sz="1400" kern="1200"/>
            <a:t> Initial Budget Session</a:t>
          </a:r>
        </a:p>
        <a:p>
          <a:pPr marL="0" lvl="0" indent="0" algn="l" defTabSz="711200" rtl="0">
            <a:lnSpc>
              <a:spcPct val="90000"/>
            </a:lnSpc>
            <a:spcBef>
              <a:spcPct val="0"/>
            </a:spcBef>
            <a:spcAft>
              <a:spcPct val="35000"/>
            </a:spcAft>
            <a:buNone/>
          </a:pPr>
          <a:r>
            <a:rPr lang="en-US" sz="1200" kern="1200">
              <a:solidFill>
                <a:srgbClr val="FF0000"/>
              </a:solidFill>
              <a:latin typeface="Calibri"/>
              <a:ea typeface="Calibri"/>
              <a:cs typeface="Times New Roman"/>
            </a:rPr>
            <a:t>January 15-31</a:t>
          </a:r>
          <a:r>
            <a:rPr lang="en-US" sz="1200" kern="1200">
              <a:latin typeface="Calibri"/>
            </a:rPr>
            <a:t> </a:t>
          </a:r>
          <a:endParaRPr lang="en-US" sz="1200" kern="1200"/>
        </a:p>
      </dsp:txBody>
      <dsp:txXfrm>
        <a:off x="2947597" y="2112563"/>
        <a:ext cx="1150626" cy="1008591"/>
      </dsp:txXfrm>
    </dsp:sp>
    <dsp:sp modelId="{0B6A4153-48F2-495A-8F36-EF367C3A1F65}">
      <dsp:nvSpPr>
        <dsp:cNvPr id="0" name=""/>
        <dsp:cNvSpPr/>
      </dsp:nvSpPr>
      <dsp:spPr>
        <a:xfrm>
          <a:off x="3881125" y="1637932"/>
          <a:ext cx="217099" cy="217099"/>
        </a:xfrm>
        <a:prstGeom prst="triangle">
          <a:avLst>
            <a:gd name="adj" fmla="val 100000"/>
          </a:avLst>
        </a:prstGeom>
        <a:solidFill>
          <a:schemeClr val="accent2">
            <a:shade val="80000"/>
            <a:hueOff val="-191618"/>
            <a:satOff val="-18874"/>
            <a:lumOff val="13005"/>
            <a:alphaOff val="0"/>
          </a:schemeClr>
        </a:solidFill>
        <a:ln w="12700" cap="flat" cmpd="sng" algn="ctr">
          <a:solidFill>
            <a:schemeClr val="accent2">
              <a:shade val="80000"/>
              <a:hueOff val="-191618"/>
              <a:satOff val="-18874"/>
              <a:lumOff val="1300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FBF0191-82AE-4B85-AB7D-420573696E44}">
      <dsp:nvSpPr>
        <dsp:cNvPr id="0" name=""/>
        <dsp:cNvSpPr/>
      </dsp:nvSpPr>
      <dsp:spPr>
        <a:xfrm rot="5400000">
          <a:off x="4484043" y="1318574"/>
          <a:ext cx="765936" cy="1274501"/>
        </a:xfrm>
        <a:prstGeom prst="corner">
          <a:avLst>
            <a:gd name="adj1" fmla="val 16120"/>
            <a:gd name="adj2" fmla="val 16110"/>
          </a:avLst>
        </a:prstGeom>
        <a:solidFill>
          <a:schemeClr val="accent2">
            <a:shade val="80000"/>
            <a:hueOff val="-229942"/>
            <a:satOff val="-22649"/>
            <a:lumOff val="15606"/>
            <a:alphaOff val="0"/>
          </a:schemeClr>
        </a:solidFill>
        <a:ln w="12700" cap="flat" cmpd="sng" algn="ctr">
          <a:solidFill>
            <a:schemeClr val="accent2">
              <a:shade val="80000"/>
              <a:hueOff val="-229942"/>
              <a:satOff val="-22649"/>
              <a:lumOff val="1560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607999D-1219-4E19-B4D8-80FBD9B53FC0}">
      <dsp:nvSpPr>
        <dsp:cNvPr id="0" name=""/>
        <dsp:cNvSpPr/>
      </dsp:nvSpPr>
      <dsp:spPr>
        <a:xfrm>
          <a:off x="4349050" y="1711539"/>
          <a:ext cx="1282937" cy="1137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b="1"/>
            <a:t>Step 4         </a:t>
          </a:r>
          <a:r>
            <a:rPr lang="en-US" sz="1400"/>
            <a:t> </a:t>
          </a:r>
          <a:r>
            <a:rPr lang="en-US" sz="1400" u="sng"/>
            <a:t>Principals</a:t>
          </a:r>
          <a:r>
            <a:rPr lang="en-US" sz="1400">
              <a:latin typeface="Arial"/>
            </a:rPr>
            <a:t>    Cluster</a:t>
          </a:r>
          <a:r>
            <a:rPr lang="en-US" sz="1400"/>
            <a:t> Supt. Discussions</a:t>
          </a:r>
          <a:endParaRPr lang="en-US" sz="1200" b="0" kern="1200">
            <a:latin typeface="Times New Roman"/>
            <a:ea typeface="Calibri"/>
            <a:cs typeface="Times New Roman"/>
          </a:endParaRPr>
        </a:p>
      </dsp:txBody>
      <dsp:txXfrm>
        <a:off x="4349050" y="1711539"/>
        <a:ext cx="1282937" cy="1137853"/>
      </dsp:txXfrm>
    </dsp:sp>
    <dsp:sp modelId="{14D6D005-BE49-4BAB-95C3-4B8C975E012F}">
      <dsp:nvSpPr>
        <dsp:cNvPr id="0" name=""/>
        <dsp:cNvSpPr/>
      </dsp:nvSpPr>
      <dsp:spPr>
        <a:xfrm>
          <a:off x="5289717" y="1224743"/>
          <a:ext cx="217099" cy="217099"/>
        </a:xfrm>
        <a:prstGeom prst="triangle">
          <a:avLst>
            <a:gd name="adj" fmla="val 100000"/>
          </a:avLst>
        </a:prstGeom>
        <a:solidFill>
          <a:schemeClr val="accent2">
            <a:shade val="80000"/>
            <a:hueOff val="-268265"/>
            <a:satOff val="-26424"/>
            <a:lumOff val="18206"/>
            <a:alphaOff val="0"/>
          </a:schemeClr>
        </a:solidFill>
        <a:ln w="12700" cap="flat" cmpd="sng" algn="ctr">
          <a:solidFill>
            <a:schemeClr val="accent2">
              <a:shade val="80000"/>
              <a:hueOff val="-268265"/>
              <a:satOff val="-26424"/>
              <a:lumOff val="1820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08E5ACA-F717-4C9F-BC94-56E16D0405F4}">
      <dsp:nvSpPr>
        <dsp:cNvPr id="0" name=""/>
        <dsp:cNvSpPr/>
      </dsp:nvSpPr>
      <dsp:spPr>
        <a:xfrm rot="5400000">
          <a:off x="5892635" y="970016"/>
          <a:ext cx="765936" cy="1274501"/>
        </a:xfrm>
        <a:prstGeom prst="corner">
          <a:avLst>
            <a:gd name="adj1" fmla="val 16120"/>
            <a:gd name="adj2" fmla="val 16110"/>
          </a:avLst>
        </a:prstGeom>
        <a:solidFill>
          <a:schemeClr val="accent2">
            <a:shade val="80000"/>
            <a:hueOff val="-306589"/>
            <a:satOff val="-30198"/>
            <a:lumOff val="20807"/>
            <a:alphaOff val="0"/>
          </a:schemeClr>
        </a:solidFill>
        <a:ln w="12700" cap="flat" cmpd="sng" algn="ctr">
          <a:solidFill>
            <a:schemeClr val="accent2">
              <a:shade val="80000"/>
              <a:hueOff val="-306589"/>
              <a:satOff val="-30198"/>
              <a:lumOff val="20807"/>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FAB49E4-628D-4BBD-AF15-0FA58B034DA0}">
      <dsp:nvSpPr>
        <dsp:cNvPr id="0" name=""/>
        <dsp:cNvSpPr/>
      </dsp:nvSpPr>
      <dsp:spPr>
        <a:xfrm>
          <a:off x="5764781" y="1350817"/>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a:latin typeface="Arial"/>
              <a:ea typeface="+mn-ea"/>
              <a:cs typeface="+mn-cs"/>
            </a:rPr>
            <a:t>Step 5</a:t>
          </a:r>
          <a:r>
            <a:rPr lang="en-US" sz="1600" b="1" kern="1200">
              <a:latin typeface="Arial"/>
              <a:ea typeface="+mn-ea"/>
              <a:cs typeface="+mn-cs"/>
            </a:rPr>
            <a:t>* </a:t>
          </a:r>
          <a:r>
            <a:rPr lang="en-US" sz="1200" b="1" kern="1200">
              <a:latin typeface="Arial"/>
              <a:ea typeface="+mn-ea"/>
              <a:cs typeface="+mn-cs"/>
            </a:rPr>
            <a:t> </a:t>
          </a:r>
          <a:r>
            <a:rPr lang="en-US" sz="1200" b="1" kern="1200"/>
            <a:t>          </a:t>
          </a:r>
          <a:r>
            <a:rPr lang="en-US" sz="1200" b="0" kern="1200"/>
            <a:t> </a:t>
          </a:r>
          <a:r>
            <a:rPr lang="en-US" sz="1400" b="0" u="sng" kern="1200">
              <a:latin typeface="Arial"/>
              <a:ea typeface="+mn-ea"/>
              <a:cs typeface="+mn-cs"/>
            </a:rPr>
            <a:t>GO Team</a:t>
          </a:r>
          <a:r>
            <a:rPr lang="en-US" sz="1400" b="0" kern="1200">
              <a:latin typeface="Arial"/>
              <a:ea typeface="+mn-ea"/>
              <a:cs typeface="+mn-cs"/>
            </a:rPr>
            <a:t> Feedback Mtg. </a:t>
          </a:r>
          <a:r>
            <a:rPr lang="en-US" sz="1200" b="0" kern="1200"/>
            <a:t>       </a:t>
          </a:r>
          <a:r>
            <a:rPr lang="en-US" sz="1200" kern="1200">
              <a:solidFill>
                <a:srgbClr val="FF0000"/>
              </a:solidFill>
              <a:latin typeface="Calibri"/>
              <a:ea typeface="Calibri"/>
              <a:cs typeface="Times New Roman"/>
            </a:rPr>
            <a:t>  February 10-14</a:t>
          </a:r>
        </a:p>
      </dsp:txBody>
      <dsp:txXfrm>
        <a:off x="5764781" y="1350817"/>
        <a:ext cx="1150626" cy="1008591"/>
      </dsp:txXfrm>
    </dsp:sp>
    <dsp:sp modelId="{9F816FAC-05A2-4196-86AD-90E94FCBF244}">
      <dsp:nvSpPr>
        <dsp:cNvPr id="0" name=""/>
        <dsp:cNvSpPr/>
      </dsp:nvSpPr>
      <dsp:spPr>
        <a:xfrm>
          <a:off x="6698309" y="876186"/>
          <a:ext cx="217099" cy="217099"/>
        </a:xfrm>
        <a:prstGeom prst="triangle">
          <a:avLst>
            <a:gd name="adj" fmla="val 100000"/>
          </a:avLst>
        </a:prstGeom>
        <a:solidFill>
          <a:schemeClr val="accent2">
            <a:shade val="80000"/>
            <a:hueOff val="-344913"/>
            <a:satOff val="-33973"/>
            <a:lumOff val="23408"/>
            <a:alphaOff val="0"/>
          </a:schemeClr>
        </a:solidFill>
        <a:ln w="12700" cap="flat" cmpd="sng" algn="ctr">
          <a:solidFill>
            <a:schemeClr val="accent2">
              <a:shade val="80000"/>
              <a:hueOff val="-344913"/>
              <a:satOff val="-33973"/>
              <a:lumOff val="2340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0FDA0B3-F01D-4F1B-9F9A-6225954E5703}">
      <dsp:nvSpPr>
        <dsp:cNvPr id="0" name=""/>
        <dsp:cNvSpPr/>
      </dsp:nvSpPr>
      <dsp:spPr>
        <a:xfrm rot="5400000">
          <a:off x="7301227" y="621459"/>
          <a:ext cx="765936" cy="1274501"/>
        </a:xfrm>
        <a:prstGeom prst="corner">
          <a:avLst>
            <a:gd name="adj1" fmla="val 16120"/>
            <a:gd name="adj2" fmla="val 16110"/>
          </a:avLst>
        </a:prstGeom>
        <a:solidFill>
          <a:schemeClr val="accent2">
            <a:shade val="80000"/>
            <a:hueOff val="-383236"/>
            <a:satOff val="-37748"/>
            <a:lumOff val="26009"/>
            <a:alphaOff val="0"/>
          </a:schemeClr>
        </a:solidFill>
        <a:ln w="12700" cap="flat" cmpd="sng" algn="ctr">
          <a:solidFill>
            <a:schemeClr val="accent2">
              <a:shade val="80000"/>
              <a:hueOff val="-383236"/>
              <a:satOff val="-37748"/>
              <a:lumOff val="26009"/>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06A2E6F-C869-44E6-99A4-DF2204F37ADC}">
      <dsp:nvSpPr>
        <dsp:cNvPr id="0" name=""/>
        <dsp:cNvSpPr/>
      </dsp:nvSpPr>
      <dsp:spPr>
        <a:xfrm>
          <a:off x="7199568" y="1038549"/>
          <a:ext cx="1168565"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latin typeface="Arial"/>
              <a:ea typeface="+mn-ea"/>
              <a:cs typeface="+mn-cs"/>
            </a:rPr>
            <a:t>Step 6  </a:t>
          </a:r>
          <a:r>
            <a:rPr lang="en-US" sz="1200" b="1" kern="1200"/>
            <a:t>          </a:t>
          </a:r>
          <a:r>
            <a:rPr lang="en-US" sz="1200" b="0" kern="1200"/>
            <a:t> </a:t>
          </a:r>
          <a:r>
            <a:rPr lang="en-US" sz="1400" b="0" kern="1200">
              <a:latin typeface="Arial"/>
              <a:ea typeface="+mn-ea"/>
              <a:cs typeface="+mn-cs"/>
            </a:rPr>
            <a:t>Cluster Supt. Review </a:t>
          </a:r>
          <a:r>
            <a:rPr lang="en-US" sz="1200" b="0" kern="1200"/>
            <a:t> </a:t>
          </a:r>
          <a:r>
            <a:rPr lang="en-US" sz="1200" kern="1200">
              <a:solidFill>
                <a:srgbClr val="FF0000"/>
              </a:solidFill>
              <a:latin typeface="Calibri"/>
              <a:ea typeface="Calibri"/>
              <a:cs typeface="Times New Roman"/>
            </a:rPr>
            <a:t>February 17-21</a:t>
          </a:r>
        </a:p>
      </dsp:txBody>
      <dsp:txXfrm>
        <a:off x="7199568" y="1038549"/>
        <a:ext cx="1168565" cy="1008591"/>
      </dsp:txXfrm>
    </dsp:sp>
    <dsp:sp modelId="{83CE1626-AB3F-41DF-AF17-CD304E816755}">
      <dsp:nvSpPr>
        <dsp:cNvPr id="0" name=""/>
        <dsp:cNvSpPr/>
      </dsp:nvSpPr>
      <dsp:spPr>
        <a:xfrm>
          <a:off x="8106901" y="527628"/>
          <a:ext cx="217099" cy="217099"/>
        </a:xfrm>
        <a:prstGeom prst="triangle">
          <a:avLst>
            <a:gd name="adj" fmla="val 100000"/>
          </a:avLst>
        </a:prstGeom>
        <a:solidFill>
          <a:schemeClr val="accent2">
            <a:shade val="80000"/>
            <a:hueOff val="-421560"/>
            <a:satOff val="-41523"/>
            <a:lumOff val="28610"/>
            <a:alphaOff val="0"/>
          </a:schemeClr>
        </a:solidFill>
        <a:ln w="12700" cap="flat" cmpd="sng" algn="ctr">
          <a:solidFill>
            <a:schemeClr val="accent2">
              <a:shade val="80000"/>
              <a:hueOff val="-421560"/>
              <a:satOff val="-41523"/>
              <a:lumOff val="2861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4CD74FB-0076-48E4-A550-69AC7C4860B0}">
      <dsp:nvSpPr>
        <dsp:cNvPr id="0" name=""/>
        <dsp:cNvSpPr/>
      </dsp:nvSpPr>
      <dsp:spPr>
        <a:xfrm rot="5400000">
          <a:off x="8709819" y="272901"/>
          <a:ext cx="765936" cy="1274501"/>
        </a:xfrm>
        <a:prstGeom prst="corner">
          <a:avLst>
            <a:gd name="adj1" fmla="val 16120"/>
            <a:gd name="adj2" fmla="val 16110"/>
          </a:avLst>
        </a:prstGeom>
        <a:solidFill>
          <a:schemeClr val="accent2">
            <a:shade val="80000"/>
            <a:hueOff val="-459883"/>
            <a:satOff val="-45297"/>
            <a:lumOff val="31211"/>
            <a:alphaOff val="0"/>
          </a:schemeClr>
        </a:solidFill>
        <a:ln w="12700" cap="flat" cmpd="sng" algn="ctr">
          <a:solidFill>
            <a:schemeClr val="accent2">
              <a:shade val="80000"/>
              <a:hueOff val="-459883"/>
              <a:satOff val="-45297"/>
              <a:lumOff val="31211"/>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815C9C2-7172-49B5-AAA4-580ECA3DFE29}">
      <dsp:nvSpPr>
        <dsp:cNvPr id="0" name=""/>
        <dsp:cNvSpPr/>
      </dsp:nvSpPr>
      <dsp:spPr>
        <a:xfrm>
          <a:off x="8591602" y="611553"/>
          <a:ext cx="1311335"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7               </a:t>
          </a:r>
          <a:r>
            <a:rPr lang="en-US" sz="1400" b="0" u="sng" kern="1200">
              <a:latin typeface="+mn-lt"/>
            </a:rPr>
            <a:t>Principals</a:t>
          </a:r>
          <a:r>
            <a:rPr lang="en-US" sz="1600" b="1" kern="1200"/>
            <a:t> </a:t>
          </a:r>
          <a:r>
            <a:rPr lang="en-US" sz="1400" b="0" kern="1200"/>
            <a:t>HR Staffing Conferences Begin</a:t>
          </a:r>
          <a:endParaRPr lang="en-US" sz="1200" kern="1200">
            <a:latin typeface="Calibri"/>
            <a:ea typeface="Times New Roman" panose="02020603050405020304" pitchFamily="18" charset="0"/>
            <a:cs typeface="Times New Roman"/>
          </a:endParaRPr>
        </a:p>
        <a:p>
          <a:pPr marL="0" lvl="0" indent="0" algn="l" defTabSz="711200" rtl="0">
            <a:lnSpc>
              <a:spcPct val="90000"/>
            </a:lnSpc>
            <a:spcBef>
              <a:spcPct val="0"/>
            </a:spcBef>
            <a:spcAft>
              <a:spcPct val="35000"/>
            </a:spcAft>
            <a:buNone/>
          </a:pPr>
          <a:r>
            <a:rPr lang="en-US" sz="1200" kern="1200">
              <a:solidFill>
                <a:srgbClr val="FF0000"/>
              </a:solidFill>
              <a:latin typeface="Calibri"/>
              <a:ea typeface="Calibri"/>
              <a:cs typeface="Times New Roman"/>
            </a:rPr>
            <a:t>Feb. 24-27  </a:t>
          </a:r>
          <a:r>
            <a:rPr lang="en-US" sz="1200" kern="1200">
              <a:latin typeface="Calibri"/>
              <a:ea typeface="Times New Roman" panose="02020603050405020304" pitchFamily="18" charset="0"/>
              <a:cs typeface="Times New Roman"/>
            </a:rPr>
            <a:t> </a:t>
          </a:r>
          <a:endParaRPr lang="en-US" sz="1200" kern="1200">
            <a:latin typeface="Calibri"/>
            <a:cs typeface="Times New Roman"/>
          </a:endParaRPr>
        </a:p>
      </dsp:txBody>
      <dsp:txXfrm>
        <a:off x="8591602" y="611553"/>
        <a:ext cx="1311335" cy="1008591"/>
      </dsp:txXfrm>
    </dsp:sp>
    <dsp:sp modelId="{8A8BDF46-5CD7-4385-AD19-1595B30DFB05}">
      <dsp:nvSpPr>
        <dsp:cNvPr id="0" name=""/>
        <dsp:cNvSpPr/>
      </dsp:nvSpPr>
      <dsp:spPr>
        <a:xfrm>
          <a:off x="9515493" y="179071"/>
          <a:ext cx="217099" cy="217099"/>
        </a:xfrm>
        <a:prstGeom prst="triangle">
          <a:avLst>
            <a:gd name="adj" fmla="val 100000"/>
          </a:avLst>
        </a:prstGeom>
        <a:solidFill>
          <a:schemeClr val="accent2">
            <a:shade val="80000"/>
            <a:hueOff val="-498207"/>
            <a:satOff val="-49072"/>
            <a:lumOff val="33812"/>
            <a:alphaOff val="0"/>
          </a:schemeClr>
        </a:solidFill>
        <a:ln w="12700" cap="flat" cmpd="sng" algn="ctr">
          <a:solidFill>
            <a:schemeClr val="accent2">
              <a:shade val="80000"/>
              <a:hueOff val="-498207"/>
              <a:satOff val="-49072"/>
              <a:lumOff val="33812"/>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A1A3D19-1A7E-45DE-8891-BC02139E754B}">
      <dsp:nvSpPr>
        <dsp:cNvPr id="0" name=""/>
        <dsp:cNvSpPr/>
      </dsp:nvSpPr>
      <dsp:spPr>
        <a:xfrm rot="5400000">
          <a:off x="10118412" y="-75655"/>
          <a:ext cx="765936" cy="1274501"/>
        </a:xfrm>
        <a:prstGeom prst="corner">
          <a:avLst>
            <a:gd name="adj1" fmla="val 16120"/>
            <a:gd name="adj2" fmla="val 16110"/>
          </a:avLst>
        </a:prstGeom>
        <a:solidFill>
          <a:schemeClr val="accent2">
            <a:shade val="80000"/>
            <a:hueOff val="-536531"/>
            <a:satOff val="-52847"/>
            <a:lumOff val="36413"/>
            <a:alphaOff val="0"/>
          </a:schemeClr>
        </a:solidFill>
        <a:ln w="12700" cap="flat" cmpd="sng" algn="ctr">
          <a:solidFill>
            <a:schemeClr val="accent2">
              <a:shade val="80000"/>
              <a:hueOff val="-536531"/>
              <a:satOff val="-52847"/>
              <a:lumOff val="36413"/>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BFC99F0-AC0E-4E80-8864-5ADBF875329D}">
      <dsp:nvSpPr>
        <dsp:cNvPr id="0" name=""/>
        <dsp:cNvSpPr/>
      </dsp:nvSpPr>
      <dsp:spPr>
        <a:xfrm>
          <a:off x="9990880" y="247554"/>
          <a:ext cx="1150626" cy="1008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8</a:t>
          </a:r>
          <a:r>
            <a:rPr lang="en-US" sz="1600" b="1" kern="1200">
              <a:latin typeface="Arial"/>
            </a:rPr>
            <a:t>*</a:t>
          </a:r>
          <a:r>
            <a:rPr lang="en-US" sz="1600" b="1" kern="1200"/>
            <a:t>      </a:t>
          </a:r>
          <a:r>
            <a:rPr lang="en-US" sz="1400" u="sng" kern="1200"/>
            <a:t>GO Team</a:t>
          </a:r>
          <a:r>
            <a:rPr lang="en-US" sz="1400" kern="1200"/>
            <a:t> Final Budget Approval Meeting</a:t>
          </a:r>
        </a:p>
        <a:p>
          <a:pPr marL="0" lvl="0" indent="0" algn="l" defTabSz="711200">
            <a:lnSpc>
              <a:spcPct val="90000"/>
            </a:lnSpc>
            <a:spcBef>
              <a:spcPct val="0"/>
            </a:spcBef>
            <a:spcAft>
              <a:spcPct val="35000"/>
            </a:spcAft>
            <a:buNone/>
          </a:pPr>
          <a:r>
            <a:rPr lang="en-US" sz="1200" kern="1200">
              <a:solidFill>
                <a:srgbClr val="FF0000"/>
              </a:solidFill>
              <a:latin typeface="Calibri"/>
              <a:ea typeface="Calibri"/>
              <a:cs typeface="Times New Roman"/>
            </a:rPr>
            <a:t>Budgets Approved by  March 14</a:t>
          </a:r>
        </a:p>
      </dsp:txBody>
      <dsp:txXfrm>
        <a:off x="9990880" y="247554"/>
        <a:ext cx="1150626" cy="10085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23713-313B-4007-98C5-9B3864F1E659}">
      <dsp:nvSpPr>
        <dsp:cNvPr id="0" name=""/>
        <dsp:cNvSpPr/>
      </dsp:nvSpPr>
      <dsp:spPr>
        <a:xfrm>
          <a:off x="467930" y="0"/>
          <a:ext cx="1711306" cy="6991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BFB254-F64B-4179-907B-86DAB7182656}">
      <dsp:nvSpPr>
        <dsp:cNvPr id="0" name=""/>
        <dsp:cNvSpPr/>
      </dsp:nvSpPr>
      <dsp:spPr>
        <a:xfrm>
          <a:off x="588935" y="645897"/>
          <a:ext cx="4311566" cy="626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defRPr b="1"/>
          </a:pPr>
          <a:r>
            <a:rPr lang="en-US" sz="3200" u="sng" kern="1200"/>
            <a:t>Overview</a:t>
          </a:r>
          <a:endParaRPr lang="en-US" sz="3200" kern="1200"/>
        </a:p>
      </dsp:txBody>
      <dsp:txXfrm>
        <a:off x="588935" y="645897"/>
        <a:ext cx="4311566" cy="626097"/>
      </dsp:txXfrm>
    </dsp:sp>
    <dsp:sp modelId="{A7A65C3E-942C-434A-8EBB-D23C7D65CCBA}">
      <dsp:nvSpPr>
        <dsp:cNvPr id="0" name=""/>
        <dsp:cNvSpPr/>
      </dsp:nvSpPr>
      <dsp:spPr>
        <a:xfrm>
          <a:off x="539223" y="1338525"/>
          <a:ext cx="4311566" cy="2883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rtl="0">
            <a:lnSpc>
              <a:spcPct val="100000"/>
            </a:lnSpc>
            <a:spcBef>
              <a:spcPct val="0"/>
            </a:spcBef>
            <a:spcAft>
              <a:spcPct val="35000"/>
            </a:spcAft>
            <a:buNone/>
          </a:pPr>
          <a:r>
            <a:rPr lang="en-US" sz="1700" kern="1200">
              <a:latin typeface="Arial Black"/>
            </a:rPr>
            <a:t>* </a:t>
          </a:r>
          <a:r>
            <a:rPr lang="en-US" sz="1700" kern="1200"/>
            <a:t>The district is piloting a zero-based budgeting (ZBB) process for Signature and Turnaround Program Funds this year. </a:t>
          </a:r>
        </a:p>
        <a:p>
          <a:pPr marL="0" lvl="0" indent="0" algn="l" defTabSz="755650" rtl="0">
            <a:lnSpc>
              <a:spcPct val="100000"/>
            </a:lnSpc>
            <a:spcBef>
              <a:spcPct val="0"/>
            </a:spcBef>
            <a:spcAft>
              <a:spcPct val="35000"/>
            </a:spcAft>
            <a:buNone/>
          </a:pPr>
          <a:r>
            <a:rPr lang="en-US" sz="1700" kern="1200">
              <a:latin typeface="Arial Black"/>
            </a:rPr>
            <a:t>* </a:t>
          </a:r>
          <a:r>
            <a:rPr lang="en-US" sz="1700" kern="1200"/>
            <a:t>Zero-based budgeting (ZBB) is a budgeting process that </a:t>
          </a:r>
          <a:r>
            <a:rPr lang="en-US" sz="1700" u="sng" kern="1200"/>
            <a:t>allocates funding based on program efficiency and necessity rather than budget history.</a:t>
          </a:r>
          <a:r>
            <a:rPr lang="en-US" sz="1700" kern="1200"/>
            <a:t> As opposed to traditional budgeting, no item is automatically included in the next budget. </a:t>
          </a:r>
        </a:p>
        <a:p>
          <a:pPr marL="0" lvl="0" indent="0" algn="l" defTabSz="755650" rtl="0">
            <a:lnSpc>
              <a:spcPct val="100000"/>
            </a:lnSpc>
            <a:spcBef>
              <a:spcPct val="0"/>
            </a:spcBef>
            <a:spcAft>
              <a:spcPct val="35000"/>
            </a:spcAft>
            <a:buNone/>
          </a:pPr>
          <a:r>
            <a:rPr lang="en-US" sz="1700" kern="1200">
              <a:latin typeface="Arial Black"/>
            </a:rPr>
            <a:t>* </a:t>
          </a:r>
          <a:r>
            <a:rPr lang="en-US" sz="1700" kern="1200"/>
            <a:t>As such the </a:t>
          </a:r>
          <a:r>
            <a:rPr lang="en-US" sz="1700" b="1" u="sng" kern="1200"/>
            <a:t>initial</a:t>
          </a:r>
          <a:r>
            <a:rPr lang="en-US" sz="1700" kern="1200"/>
            <a:t> allocation for these programs at all schools will be $0. </a:t>
          </a:r>
        </a:p>
      </dsp:txBody>
      <dsp:txXfrm>
        <a:off x="539223" y="1338525"/>
        <a:ext cx="4311566" cy="2883093"/>
      </dsp:txXfrm>
    </dsp:sp>
    <dsp:sp modelId="{D425D025-37E5-47EC-9632-48C8FB4ED6AD}">
      <dsp:nvSpPr>
        <dsp:cNvPr id="0" name=""/>
        <dsp:cNvSpPr/>
      </dsp:nvSpPr>
      <dsp:spPr>
        <a:xfrm>
          <a:off x="5625205" y="0"/>
          <a:ext cx="1509048" cy="8938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055027-061B-4AB4-93D0-F6E408843C69}">
      <dsp:nvSpPr>
        <dsp:cNvPr id="0" name=""/>
        <dsp:cNvSpPr/>
      </dsp:nvSpPr>
      <dsp:spPr>
        <a:xfrm>
          <a:off x="5625190" y="902024"/>
          <a:ext cx="4311566" cy="626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22400">
            <a:lnSpc>
              <a:spcPct val="100000"/>
            </a:lnSpc>
            <a:spcBef>
              <a:spcPct val="0"/>
            </a:spcBef>
            <a:spcAft>
              <a:spcPct val="35000"/>
            </a:spcAft>
            <a:buNone/>
            <a:defRPr b="1"/>
          </a:pPr>
          <a:r>
            <a:rPr lang="en-US" sz="3200" u="sng" kern="1200"/>
            <a:t>Process</a:t>
          </a:r>
          <a:endParaRPr lang="en-US" sz="3200" kern="1200"/>
        </a:p>
      </dsp:txBody>
      <dsp:txXfrm>
        <a:off x="5625190" y="902024"/>
        <a:ext cx="4311566" cy="626097"/>
      </dsp:txXfrm>
    </dsp:sp>
    <dsp:sp modelId="{3AB6420D-7123-448A-BA39-76E75EAD54C2}">
      <dsp:nvSpPr>
        <dsp:cNvPr id="0" name=""/>
        <dsp:cNvSpPr/>
      </dsp:nvSpPr>
      <dsp:spPr>
        <a:xfrm>
          <a:off x="5555644" y="1507304"/>
          <a:ext cx="4311566" cy="2883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rtl="0">
            <a:lnSpc>
              <a:spcPct val="100000"/>
            </a:lnSpc>
            <a:spcBef>
              <a:spcPct val="0"/>
            </a:spcBef>
            <a:spcAft>
              <a:spcPts val="600"/>
            </a:spcAft>
            <a:buNone/>
          </a:pPr>
          <a:r>
            <a:rPr lang="en-US" sz="1700" kern="1200">
              <a:latin typeface="Arial Black"/>
            </a:rPr>
            <a:t>* </a:t>
          </a:r>
          <a:r>
            <a:rPr lang="en-US" sz="1700" kern="1200"/>
            <a:t>Principals will develop proposed requests for the personnel and non-personnel they need to support the Signature and/or Turnaround Programs at their schools.  </a:t>
          </a:r>
        </a:p>
        <a:p>
          <a:pPr marL="0" lvl="0" indent="0" algn="l" defTabSz="755650" rtl="0">
            <a:lnSpc>
              <a:spcPct val="100000"/>
            </a:lnSpc>
            <a:spcBef>
              <a:spcPct val="0"/>
            </a:spcBef>
            <a:spcAft>
              <a:spcPts val="600"/>
            </a:spcAft>
            <a:buNone/>
          </a:pPr>
          <a:r>
            <a:rPr lang="en-US" sz="1700" b="0" u="sng" kern="1200">
              <a:latin typeface="Arial"/>
              <a:ea typeface="Calibri"/>
              <a:cs typeface="Calibri"/>
            </a:rPr>
            <a:t>* Principals will share and discuss their proposals and rationale for the proposals with their school GO Team for feedback.</a:t>
          </a:r>
          <a:r>
            <a:rPr lang="en-US" sz="1700" kern="1200">
              <a:latin typeface="Arial Black"/>
              <a:ea typeface="Calibri"/>
              <a:cs typeface="Calibri"/>
            </a:rPr>
            <a:t> </a:t>
          </a:r>
          <a:r>
            <a:rPr lang="en-US" sz="1700" kern="1200"/>
            <a:t> </a:t>
          </a:r>
        </a:p>
        <a:p>
          <a:pPr marL="0" lvl="0" indent="0" algn="l" defTabSz="755650" rtl="0">
            <a:lnSpc>
              <a:spcPct val="100000"/>
            </a:lnSpc>
            <a:spcBef>
              <a:spcPct val="0"/>
            </a:spcBef>
            <a:spcAft>
              <a:spcPts val="600"/>
            </a:spcAft>
            <a:buNone/>
          </a:pPr>
          <a:r>
            <a:rPr lang="en-US" sz="1700" kern="1200">
              <a:latin typeface="Arial Black"/>
            </a:rPr>
            <a:t>* </a:t>
          </a:r>
          <a:r>
            <a:rPr lang="en-US" sz="1700" kern="1200"/>
            <a:t>After discussing with their GO Team, principals will submit their request for review by January 31st.</a:t>
          </a:r>
          <a:r>
            <a:rPr lang="en-US" sz="1700" kern="1200">
              <a:latin typeface="Arial Black"/>
            </a:rPr>
            <a:t> </a:t>
          </a:r>
          <a:r>
            <a:rPr lang="en-US" sz="1700" kern="1200">
              <a:latin typeface="Arial"/>
              <a:cs typeface="Arial"/>
            </a:rPr>
            <a:t>Funding for these programs will be provided the week of February 3rd. </a:t>
          </a:r>
        </a:p>
      </dsp:txBody>
      <dsp:txXfrm>
        <a:off x="5555644" y="1507304"/>
        <a:ext cx="4311566" cy="28830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1ABCD-FE50-4BAE-B29B-9A317A12D9EF}">
      <dsp:nvSpPr>
        <dsp:cNvPr id="0" name=""/>
        <dsp:cNvSpPr/>
      </dsp:nvSpPr>
      <dsp:spPr>
        <a:xfrm>
          <a:off x="0" y="31755"/>
          <a:ext cx="10797791" cy="861120"/>
        </a:xfrm>
        <a:prstGeom prst="roundRect">
          <a:avLst/>
        </a:prstGeom>
        <a:solidFill>
          <a:srgbClr val="D47B2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Strategic Alignment and School-Level Flexibility</a:t>
          </a:r>
          <a:r>
            <a:rPr lang="en-US" sz="3200" kern="1200">
              <a:solidFill>
                <a:sysClr val="window" lastClr="FFFFFF"/>
              </a:solidFill>
              <a:latin typeface="Sabon Next LT"/>
              <a:ea typeface="+mn-ea"/>
              <a:cs typeface="+mn-cs"/>
            </a:rPr>
            <a:t> </a:t>
          </a:r>
        </a:p>
      </dsp:txBody>
      <dsp:txXfrm>
        <a:off x="42036" y="73791"/>
        <a:ext cx="10713719" cy="777048"/>
      </dsp:txXfrm>
    </dsp:sp>
    <dsp:sp modelId="{7111410D-54EE-4041-8993-EC4AC19AA56A}">
      <dsp:nvSpPr>
        <dsp:cNvPr id="0" name=""/>
        <dsp:cNvSpPr/>
      </dsp:nvSpPr>
      <dsp:spPr>
        <a:xfrm>
          <a:off x="0" y="892875"/>
          <a:ext cx="10797791" cy="3841920"/>
        </a:xfrm>
        <a:prstGeom prst="rect">
          <a:avLst/>
        </a:prstGeom>
        <a:solidFill>
          <a:srgbClr val="D47B22">
            <a:alpha val="90000"/>
            <a:tint val="40000"/>
            <a:hueOff val="0"/>
            <a:satOff val="0"/>
            <a:lumOff val="0"/>
            <a:alphaOff val="0"/>
          </a:srgbClr>
        </a:solidFill>
        <a:ln w="12700" cap="flat" cmpd="sng" algn="ctr">
          <a:solidFill>
            <a:srgbClr val="D47B22">
              <a:alpha val="90000"/>
              <a:tint val="40000"/>
              <a:hueOff val="0"/>
              <a:satOff val="0"/>
              <a:lumOff val="0"/>
              <a:alphaOff val="0"/>
            </a:srgbClr>
          </a:solidFill>
          <a:prstDash val="solid"/>
          <a:miter lim="800000"/>
        </a:ln>
        <a:effectLst/>
      </dsp:spPr>
      <dsp:style>
        <a:lnRef idx="0">
          <a:scrgbClr r="0" g="0" b="0"/>
        </a:lnRef>
        <a:fillRef idx="0">
          <a:scrgbClr r="0" g="0" b="0"/>
        </a:fillRef>
        <a:effectRef idx="0">
          <a:scrgbClr r="0" g="0" b="0"/>
        </a:effectRef>
        <a:fontRef idx="minor"/>
      </dsp:style>
      <dsp:txBody>
        <a:bodyPr spcFirstLastPara="0" vert="horz" wrap="square" lIns="342830" tIns="40640" rIns="227584" bIns="40640" numCol="1" spcCol="1270" anchor="t" anchorCtr="0">
          <a:noAutofit/>
        </a:bodyPr>
        <a:lstStyle/>
        <a:p>
          <a:pPr marL="228600" lvl="1" indent="-228600" algn="l" defTabSz="1111250">
            <a:lnSpc>
              <a:spcPct val="90000"/>
            </a:lnSpc>
            <a:spcBef>
              <a:spcPct val="0"/>
            </a:spcBef>
            <a:spcAft>
              <a:spcPct val="20000"/>
            </a:spcAft>
            <a:buClr>
              <a:schemeClr val="accent5"/>
            </a:buClr>
            <a:buFont typeface="Wingdings" panose="05000000000000000000" pitchFamily="2" charset="2"/>
            <a:buChar char="v"/>
          </a:pPr>
          <a:r>
            <a:rPr lang="en-US" sz="2500" kern="1200"/>
            <a:t>Does this budget proposal, as a whole, effectively support our school's strategic priorities?</a:t>
          </a:r>
          <a:endParaRPr lang="en-US" sz="2500" kern="1200">
            <a:solidFill>
              <a:sysClr val="windowText" lastClr="000000">
                <a:hueOff val="0"/>
                <a:satOff val="0"/>
                <a:lumOff val="0"/>
                <a:alphaOff val="0"/>
              </a:sysClr>
            </a:solidFill>
            <a:latin typeface="Sabon Next LT"/>
            <a:ea typeface="+mn-ea"/>
            <a:cs typeface="+mn-cs"/>
          </a:endParaRPr>
        </a:p>
        <a:p>
          <a:pPr marL="228600" lvl="1" indent="-228600" algn="l" defTabSz="1111250">
            <a:lnSpc>
              <a:spcPct val="90000"/>
            </a:lnSpc>
            <a:spcBef>
              <a:spcPct val="0"/>
            </a:spcBef>
            <a:spcAft>
              <a:spcPct val="20000"/>
            </a:spcAft>
            <a:buClr>
              <a:schemeClr val="accent5"/>
            </a:buClr>
            <a:buFont typeface="Wingdings" panose="05000000000000000000" pitchFamily="2" charset="2"/>
            <a:buChar char="v"/>
          </a:pPr>
          <a:r>
            <a:rPr lang="en-US" sz="2500" kern="1200"/>
            <a:t>How do the principal’s proposed changes directly support priorities in our strategic plan? Can we clearly connect each adjustment to a strategic goal? </a:t>
          </a:r>
        </a:p>
        <a:p>
          <a:pPr marL="228600" lvl="1" indent="-228600" algn="l" defTabSz="1111250">
            <a:lnSpc>
              <a:spcPct val="90000"/>
            </a:lnSpc>
            <a:spcBef>
              <a:spcPct val="0"/>
            </a:spcBef>
            <a:spcAft>
              <a:spcPct val="20000"/>
            </a:spcAft>
            <a:buClr>
              <a:schemeClr val="accent5"/>
            </a:buClr>
            <a:buFont typeface="Wingdings" panose="05000000000000000000" pitchFamily="2" charset="2"/>
            <a:buChar char="v"/>
          </a:pPr>
          <a:r>
            <a:rPr lang="en-US" sz="2500" kern="1200"/>
            <a:t>If new positions, resources, or programs are being added, what data or feedback supports these changes? How will we measure their impact?</a:t>
          </a:r>
        </a:p>
        <a:p>
          <a:pPr marL="228600" lvl="1" indent="-228600" algn="l" defTabSz="1111250">
            <a:lnSpc>
              <a:spcPct val="90000"/>
            </a:lnSpc>
            <a:spcBef>
              <a:spcPct val="0"/>
            </a:spcBef>
            <a:spcAft>
              <a:spcPct val="20000"/>
            </a:spcAft>
            <a:buClr>
              <a:schemeClr val="accent5"/>
            </a:buClr>
            <a:buFont typeface="Wingdings" panose="05000000000000000000" pitchFamily="2" charset="2"/>
            <a:buChar char="v"/>
          </a:pPr>
          <a:r>
            <a:rPr lang="en-US" sz="2500" kern="1200"/>
            <a:t>What trade-offs are involved? Are any current programs or resources being adjusted or reduced, and how will that affect our students and staff?</a:t>
          </a:r>
        </a:p>
      </dsp:txBody>
      <dsp:txXfrm>
        <a:off x="0" y="892875"/>
        <a:ext cx="10797791" cy="38419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1ABCD-FE50-4BAE-B29B-9A317A12D9EF}">
      <dsp:nvSpPr>
        <dsp:cNvPr id="0" name=""/>
        <dsp:cNvSpPr/>
      </dsp:nvSpPr>
      <dsp:spPr>
        <a:xfrm>
          <a:off x="0" y="147675"/>
          <a:ext cx="10797791" cy="968759"/>
        </a:xfrm>
        <a:prstGeom prst="roundRect">
          <a:avLst/>
        </a:prstGeom>
        <a:solidFill>
          <a:srgbClr val="D47B2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a:t>District and Cluster Priorities</a:t>
          </a:r>
          <a:r>
            <a:rPr lang="en-US" sz="3600" kern="1200">
              <a:solidFill>
                <a:sysClr val="window" lastClr="FFFFFF"/>
              </a:solidFill>
              <a:latin typeface="Sabon Next LT"/>
              <a:ea typeface="+mn-ea"/>
              <a:cs typeface="+mn-cs"/>
            </a:rPr>
            <a:t> </a:t>
          </a:r>
        </a:p>
      </dsp:txBody>
      <dsp:txXfrm>
        <a:off x="47291" y="194966"/>
        <a:ext cx="10703209" cy="874177"/>
      </dsp:txXfrm>
    </dsp:sp>
    <dsp:sp modelId="{7111410D-54EE-4041-8993-EC4AC19AA56A}">
      <dsp:nvSpPr>
        <dsp:cNvPr id="0" name=""/>
        <dsp:cNvSpPr/>
      </dsp:nvSpPr>
      <dsp:spPr>
        <a:xfrm>
          <a:off x="0" y="1116435"/>
          <a:ext cx="10797791" cy="3502440"/>
        </a:xfrm>
        <a:prstGeom prst="rect">
          <a:avLst/>
        </a:prstGeom>
        <a:solidFill>
          <a:srgbClr val="D47B22">
            <a:alpha val="90000"/>
            <a:tint val="40000"/>
            <a:hueOff val="0"/>
            <a:satOff val="0"/>
            <a:lumOff val="0"/>
            <a:alphaOff val="0"/>
          </a:srgbClr>
        </a:solidFill>
        <a:ln w="12700" cap="flat" cmpd="sng" algn="ctr">
          <a:solidFill>
            <a:srgbClr val="D47B22">
              <a:alpha val="90000"/>
              <a:tint val="40000"/>
              <a:hueOff val="0"/>
              <a:satOff val="0"/>
              <a:lumOff val="0"/>
              <a:alphaOff val="0"/>
            </a:srgbClr>
          </a:solidFill>
          <a:prstDash val="solid"/>
          <a:miter lim="800000"/>
        </a:ln>
        <a:effectLst/>
      </dsp:spPr>
      <dsp:style>
        <a:lnRef idx="0">
          <a:scrgbClr r="0" g="0" b="0"/>
        </a:lnRef>
        <a:fillRef idx="0">
          <a:scrgbClr r="0" g="0" b="0"/>
        </a:fillRef>
        <a:effectRef idx="0">
          <a:scrgbClr r="0" g="0" b="0"/>
        </a:effectRef>
        <a:fontRef idx="minor"/>
      </dsp:style>
      <dsp:txBody>
        <a:bodyPr spcFirstLastPara="0" vert="horz" wrap="square" lIns="342830" tIns="45720" rIns="256032" bIns="45720" numCol="1" spcCol="1270" anchor="t" anchorCtr="0">
          <a:noAutofit/>
        </a:bodyPr>
        <a:lstStyle/>
        <a:p>
          <a:pPr marL="285750" lvl="1" indent="-285750" algn="l" defTabSz="1244600">
            <a:lnSpc>
              <a:spcPct val="90000"/>
            </a:lnSpc>
            <a:spcBef>
              <a:spcPct val="0"/>
            </a:spcBef>
            <a:spcAft>
              <a:spcPct val="20000"/>
            </a:spcAft>
            <a:buClr>
              <a:schemeClr val="accent5"/>
            </a:buClr>
            <a:buFont typeface="Wingdings" panose="05000000000000000000" pitchFamily="2" charset="2"/>
            <a:buChar char="v"/>
          </a:pPr>
          <a:r>
            <a:rPr lang="en-US" sz="2800" kern="1200"/>
            <a:t>How do these proposed changes align with district and cluster priorities? Do we foresee any challenges or misalignments?</a:t>
          </a:r>
          <a:endParaRPr lang="en-US" sz="2800" kern="1200">
            <a:solidFill>
              <a:sysClr val="windowText" lastClr="000000">
                <a:hueOff val="0"/>
                <a:satOff val="0"/>
                <a:lumOff val="0"/>
                <a:alphaOff val="0"/>
              </a:sysClr>
            </a:solidFill>
            <a:latin typeface="Sabon Next LT"/>
            <a:ea typeface="+mn-ea"/>
            <a:cs typeface="+mn-cs"/>
          </a:endParaRPr>
        </a:p>
        <a:p>
          <a:pPr marL="285750" lvl="1" indent="-285750" algn="l" defTabSz="1244600">
            <a:lnSpc>
              <a:spcPct val="90000"/>
            </a:lnSpc>
            <a:spcBef>
              <a:spcPct val="0"/>
            </a:spcBef>
            <a:spcAft>
              <a:spcPct val="20000"/>
            </a:spcAft>
            <a:buClr>
              <a:schemeClr val="accent5"/>
            </a:buClr>
            <a:buFont typeface="Wingdings" panose="05000000000000000000" pitchFamily="2" charset="2"/>
            <a:buChar char="v"/>
          </a:pPr>
          <a:r>
            <a:rPr lang="en-US" sz="2800" kern="1200"/>
            <a:t>If the district has allocated funds for specific initiatives – for example Signature Programs - how are those reflected in our budget? </a:t>
          </a:r>
        </a:p>
        <a:p>
          <a:pPr marL="285750" lvl="1" indent="-285750" algn="l" defTabSz="1244600">
            <a:lnSpc>
              <a:spcPct val="90000"/>
            </a:lnSpc>
            <a:spcBef>
              <a:spcPct val="0"/>
            </a:spcBef>
            <a:spcAft>
              <a:spcPct val="20000"/>
            </a:spcAft>
            <a:buClr>
              <a:schemeClr val="accent5"/>
            </a:buClr>
            <a:buFont typeface="Wingdings" panose="05000000000000000000" pitchFamily="2" charset="2"/>
            <a:buChar char="v"/>
          </a:pPr>
          <a:r>
            <a:rPr lang="en-US" sz="2800" kern="1200"/>
            <a:t>If we are sharing staff positions (e.g., nurse, counselor, teacher), how will this affect student support and service delivery at our school?</a:t>
          </a:r>
        </a:p>
      </dsp:txBody>
      <dsp:txXfrm>
        <a:off x="0" y="1116435"/>
        <a:ext cx="10797791" cy="350244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2/10/25</a:t>
            </a:fld>
            <a:endParaRPr lang="en-US"/>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2/10/25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a:p>
        </p:txBody>
      </p:sp>
    </p:spTree>
    <p:extLst>
      <p:ext uri="{BB962C8B-B14F-4D97-AF65-F5344CB8AC3E}">
        <p14:creationId xmlns:p14="http://schemas.microsoft.com/office/powerpoint/2010/main" val="1778128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807A4-32FB-E6B9-4D09-4F3871E69F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1FEDB2-94BF-1075-F9D7-5B798EB602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B45D2A-BD32-AAC4-38D6-DAE97CE63A1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B441BC0-ABFB-9135-CE5C-6E6BA54C7572}"/>
              </a:ext>
            </a:extLst>
          </p:cNvPr>
          <p:cNvSpPr>
            <a:spLocks noGrp="1"/>
          </p:cNvSpPr>
          <p:nvPr>
            <p:ph type="sldNum" sz="quarter" idx="5"/>
          </p:nvPr>
        </p:nvSpPr>
        <p:spPr/>
        <p:txBody>
          <a:bodyPr/>
          <a:lstStyle/>
          <a:p>
            <a:fld id="{96E09883-B744-4FDD-8623-D69A66650022}" type="slidenum">
              <a:rPr lang="en-US" smtClean="0"/>
              <a:t>21</a:t>
            </a:fld>
            <a:endParaRPr lang="en-US"/>
          </a:p>
        </p:txBody>
      </p:sp>
    </p:spTree>
    <p:extLst>
      <p:ext uri="{BB962C8B-B14F-4D97-AF65-F5344CB8AC3E}">
        <p14:creationId xmlns:p14="http://schemas.microsoft.com/office/powerpoint/2010/main" val="3019850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113BA-21EF-76EF-E173-993ADAB77B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65B1D8-7786-1D0F-D386-EF9E8C653E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59EF3F-A6FB-63A1-B241-B04C8ED6847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D61C0B-9CFE-9115-1AF7-C0CF9584B90D}"/>
              </a:ext>
            </a:extLst>
          </p:cNvPr>
          <p:cNvSpPr>
            <a:spLocks noGrp="1"/>
          </p:cNvSpPr>
          <p:nvPr>
            <p:ph type="sldNum" sz="quarter" idx="5"/>
          </p:nvPr>
        </p:nvSpPr>
        <p:spPr/>
        <p:txBody>
          <a:bodyPr/>
          <a:lstStyle/>
          <a:p>
            <a:fld id="{22289C57-55D7-40A4-A101-E74FAC7A092B}" type="slidenum">
              <a:rPr lang="en-US" smtClean="0"/>
              <a:t>23</a:t>
            </a:fld>
            <a:endParaRPr lang="en-US"/>
          </a:p>
        </p:txBody>
      </p:sp>
    </p:spTree>
    <p:extLst>
      <p:ext uri="{BB962C8B-B14F-4D97-AF65-F5344CB8AC3E}">
        <p14:creationId xmlns:p14="http://schemas.microsoft.com/office/powerpoint/2010/main" val="2040232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DE86E-E9A0-3E63-0A0F-D06C70B3E6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861C2A-6BCC-DF36-239B-E72A6A57D0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BCCCA8-3E8E-ECB0-4BA2-37F9AC80954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B802D4D-703A-E08A-4E92-4853FA4EE91B}"/>
              </a:ext>
            </a:extLst>
          </p:cNvPr>
          <p:cNvSpPr>
            <a:spLocks noGrp="1"/>
          </p:cNvSpPr>
          <p:nvPr>
            <p:ph type="sldNum" sz="quarter" idx="5"/>
          </p:nvPr>
        </p:nvSpPr>
        <p:spPr/>
        <p:txBody>
          <a:bodyPr/>
          <a:lstStyle/>
          <a:p>
            <a:fld id="{22289C57-55D7-40A4-A101-E74FAC7A092B}" type="slidenum">
              <a:rPr lang="en-US" smtClean="0"/>
              <a:t>24</a:t>
            </a:fld>
            <a:endParaRPr lang="en-US"/>
          </a:p>
        </p:txBody>
      </p:sp>
    </p:spTree>
    <p:extLst>
      <p:ext uri="{BB962C8B-B14F-4D97-AF65-F5344CB8AC3E}">
        <p14:creationId xmlns:p14="http://schemas.microsoft.com/office/powerpoint/2010/main" val="1695324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AE43C-D668-BC91-C209-0AF0371C28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5F02B9-CB42-6C2D-FD63-F8FDB4C1DF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D1D28E-DA30-0017-257B-A7C457750F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8AD4C0F-870B-583F-1B6B-A03FCB305E04}"/>
              </a:ext>
            </a:extLst>
          </p:cNvPr>
          <p:cNvSpPr>
            <a:spLocks noGrp="1"/>
          </p:cNvSpPr>
          <p:nvPr>
            <p:ph type="sldNum" sz="quarter" idx="5"/>
          </p:nvPr>
        </p:nvSpPr>
        <p:spPr/>
        <p:txBody>
          <a:bodyPr/>
          <a:lstStyle/>
          <a:p>
            <a:fld id="{22289C57-55D7-40A4-A101-E74FAC7A092B}" type="slidenum">
              <a:rPr lang="en-US" smtClean="0"/>
              <a:t>25</a:t>
            </a:fld>
            <a:endParaRPr lang="en-US"/>
          </a:p>
        </p:txBody>
      </p:sp>
    </p:spTree>
    <p:extLst>
      <p:ext uri="{BB962C8B-B14F-4D97-AF65-F5344CB8AC3E}">
        <p14:creationId xmlns:p14="http://schemas.microsoft.com/office/powerpoint/2010/main" val="1389111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62309-9C94-AD4D-5A8D-39D15F998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47A522-55D5-6D4B-72F8-67BAD51FA9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636819-93B0-16A9-A1D7-0D83177273A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709624-6F8B-91BE-DC4C-8DA0C2092A08}"/>
              </a:ext>
            </a:extLst>
          </p:cNvPr>
          <p:cNvSpPr>
            <a:spLocks noGrp="1"/>
          </p:cNvSpPr>
          <p:nvPr>
            <p:ph type="sldNum" sz="quarter" idx="5"/>
          </p:nvPr>
        </p:nvSpPr>
        <p:spPr/>
        <p:txBody>
          <a:bodyPr/>
          <a:lstStyle/>
          <a:p>
            <a:fld id="{22289C57-55D7-40A4-A101-E74FAC7A092B}" type="slidenum">
              <a:rPr lang="en-US" smtClean="0"/>
              <a:t>26</a:t>
            </a:fld>
            <a:endParaRPr lang="en-US"/>
          </a:p>
        </p:txBody>
      </p:sp>
    </p:spTree>
    <p:extLst>
      <p:ext uri="{BB962C8B-B14F-4D97-AF65-F5344CB8AC3E}">
        <p14:creationId xmlns:p14="http://schemas.microsoft.com/office/powerpoint/2010/main" val="4234836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4C147-99AC-0E2C-D794-CFD306E363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B40B32-CF10-F92E-6B2C-69B8D8CE53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A05767-612A-EA86-5D8C-C2535E1862C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A78ADF8-D537-F0FC-D9B4-B7E2CD6C5EA2}"/>
              </a:ext>
            </a:extLst>
          </p:cNvPr>
          <p:cNvSpPr>
            <a:spLocks noGrp="1"/>
          </p:cNvSpPr>
          <p:nvPr>
            <p:ph type="sldNum" sz="quarter" idx="5"/>
          </p:nvPr>
        </p:nvSpPr>
        <p:spPr/>
        <p:txBody>
          <a:bodyPr/>
          <a:lstStyle/>
          <a:p>
            <a:fld id="{22289C57-55D7-40A4-A101-E74FAC7A092B}" type="slidenum">
              <a:rPr lang="en-US" smtClean="0"/>
              <a:t>27</a:t>
            </a:fld>
            <a:endParaRPr lang="en-US"/>
          </a:p>
        </p:txBody>
      </p:sp>
    </p:spTree>
    <p:extLst>
      <p:ext uri="{BB962C8B-B14F-4D97-AF65-F5344CB8AC3E}">
        <p14:creationId xmlns:p14="http://schemas.microsoft.com/office/powerpoint/2010/main" val="1761009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FDDBA-72FA-0FA0-957A-01852BF1A4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DA3F2-2CEB-501E-B0B6-707A99F453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B7325F-2ED1-E9A8-1BBC-F86BDF47F7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7313B91-1235-3382-3766-F9A7C5C15A7F}"/>
              </a:ext>
            </a:extLst>
          </p:cNvPr>
          <p:cNvSpPr>
            <a:spLocks noGrp="1"/>
          </p:cNvSpPr>
          <p:nvPr>
            <p:ph type="sldNum" sz="quarter" idx="5"/>
          </p:nvPr>
        </p:nvSpPr>
        <p:spPr/>
        <p:txBody>
          <a:bodyPr/>
          <a:lstStyle/>
          <a:p>
            <a:fld id="{22289C57-55D7-40A4-A101-E74FAC7A092B}" type="slidenum">
              <a:rPr lang="en-US" smtClean="0"/>
              <a:t>28</a:t>
            </a:fld>
            <a:endParaRPr lang="en-US"/>
          </a:p>
        </p:txBody>
      </p:sp>
    </p:spTree>
    <p:extLst>
      <p:ext uri="{BB962C8B-B14F-4D97-AF65-F5344CB8AC3E}">
        <p14:creationId xmlns:p14="http://schemas.microsoft.com/office/powerpoint/2010/main" val="1593652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29</a:t>
            </a:fld>
            <a:endParaRPr lang="en-US"/>
          </a:p>
        </p:txBody>
      </p:sp>
    </p:spTree>
    <p:extLst>
      <p:ext uri="{BB962C8B-B14F-4D97-AF65-F5344CB8AC3E}">
        <p14:creationId xmlns:p14="http://schemas.microsoft.com/office/powerpoint/2010/main" val="1025326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a:p>
        </p:txBody>
      </p:sp>
    </p:spTree>
    <p:extLst>
      <p:ext uri="{BB962C8B-B14F-4D97-AF65-F5344CB8AC3E}">
        <p14:creationId xmlns:p14="http://schemas.microsoft.com/office/powerpoint/2010/main" val="4040438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CA3C5-2284-7686-FA09-4C84C203BD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A9E782-C8E6-13EC-8575-7362236ED2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09EA12-02E9-C581-4B39-0CDFF688A1A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FE4DEBC-C68C-D564-F517-CF4DDB3BDE0E}"/>
              </a:ext>
            </a:extLst>
          </p:cNvPr>
          <p:cNvSpPr>
            <a:spLocks noGrp="1"/>
          </p:cNvSpPr>
          <p:nvPr>
            <p:ph type="sldNum" sz="quarter" idx="5"/>
          </p:nvPr>
        </p:nvSpPr>
        <p:spPr/>
        <p:txBody>
          <a:bodyPr/>
          <a:lstStyle/>
          <a:p>
            <a:fld id="{22289C57-55D7-40A4-A101-E74FAC7A092B}" type="slidenum">
              <a:rPr lang="en-US" smtClean="0"/>
              <a:t>3</a:t>
            </a:fld>
            <a:endParaRPr lang="en-US"/>
          </a:p>
        </p:txBody>
      </p:sp>
    </p:spTree>
    <p:extLst>
      <p:ext uri="{BB962C8B-B14F-4D97-AF65-F5344CB8AC3E}">
        <p14:creationId xmlns:p14="http://schemas.microsoft.com/office/powerpoint/2010/main" val="1482754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76873-514E-E668-EFAD-46C79C7DF0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6B4813-3100-9F91-44D4-B6399609F4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9C3602-2386-E7B8-357A-BB2907C0C8F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D18B00D-F95B-38EE-40B5-37AE8EC3E671}"/>
              </a:ext>
            </a:extLst>
          </p:cNvPr>
          <p:cNvSpPr>
            <a:spLocks noGrp="1"/>
          </p:cNvSpPr>
          <p:nvPr>
            <p:ph type="sldNum" sz="quarter" idx="5"/>
          </p:nvPr>
        </p:nvSpPr>
        <p:spPr/>
        <p:txBody>
          <a:bodyPr/>
          <a:lstStyle/>
          <a:p>
            <a:fld id="{22289C57-55D7-40A4-A101-E74FAC7A092B}" type="slidenum">
              <a:rPr lang="en-US" smtClean="0"/>
              <a:t>4</a:t>
            </a:fld>
            <a:endParaRPr lang="en-US"/>
          </a:p>
        </p:txBody>
      </p:sp>
    </p:spTree>
    <p:extLst>
      <p:ext uri="{BB962C8B-B14F-4D97-AF65-F5344CB8AC3E}">
        <p14:creationId xmlns:p14="http://schemas.microsoft.com/office/powerpoint/2010/main" val="1125557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43004-1E5E-67CD-1480-41D151E46D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E99525-8DF6-6278-319D-82B44682AB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7AEC59-A793-BF75-6F6C-50AF5B8CB9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368D68E-B512-F5A0-7396-3A91E4D032C8}"/>
              </a:ext>
            </a:extLst>
          </p:cNvPr>
          <p:cNvSpPr>
            <a:spLocks noGrp="1"/>
          </p:cNvSpPr>
          <p:nvPr>
            <p:ph type="sldNum" sz="quarter" idx="5"/>
          </p:nvPr>
        </p:nvSpPr>
        <p:spPr/>
        <p:txBody>
          <a:bodyPr/>
          <a:lstStyle/>
          <a:p>
            <a:fld id="{22289C57-55D7-40A4-A101-E74FAC7A092B}" type="slidenum">
              <a:rPr lang="en-US" smtClean="0"/>
              <a:t>5</a:t>
            </a:fld>
            <a:endParaRPr lang="en-US"/>
          </a:p>
        </p:txBody>
      </p:sp>
    </p:spTree>
    <p:extLst>
      <p:ext uri="{BB962C8B-B14F-4D97-AF65-F5344CB8AC3E}">
        <p14:creationId xmlns:p14="http://schemas.microsoft.com/office/powerpoint/2010/main" val="2763821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9E8C2-B8F8-24A3-2CC4-972A93C96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7B3A5-5A9F-EF52-CB14-E041014437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72C30D-8CC9-4848-0AF6-B2D4344DC62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D0FBD49-A03B-3857-EE9E-1A787BF295B3}"/>
              </a:ext>
            </a:extLst>
          </p:cNvPr>
          <p:cNvSpPr>
            <a:spLocks noGrp="1"/>
          </p:cNvSpPr>
          <p:nvPr>
            <p:ph type="sldNum" sz="quarter" idx="5"/>
          </p:nvPr>
        </p:nvSpPr>
        <p:spPr/>
        <p:txBody>
          <a:bodyPr/>
          <a:lstStyle/>
          <a:p>
            <a:fld id="{22289C57-55D7-40A4-A101-E74FAC7A092B}" type="slidenum">
              <a:rPr lang="en-US" smtClean="0"/>
              <a:t>6</a:t>
            </a:fld>
            <a:endParaRPr lang="en-US"/>
          </a:p>
        </p:txBody>
      </p:sp>
    </p:spTree>
    <p:extLst>
      <p:ext uri="{BB962C8B-B14F-4D97-AF65-F5344CB8AC3E}">
        <p14:creationId xmlns:p14="http://schemas.microsoft.com/office/powerpoint/2010/main" val="2937395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2DC6D-9688-B976-F5F9-FBF9E17E3E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E2D48B-CB13-95C8-D609-7322CF8CA4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1BC880-58BE-E9AF-912A-359BE79000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C34306A-27A8-6F68-A018-67A4F605D8EA}"/>
              </a:ext>
            </a:extLst>
          </p:cNvPr>
          <p:cNvSpPr>
            <a:spLocks noGrp="1"/>
          </p:cNvSpPr>
          <p:nvPr>
            <p:ph type="sldNum" sz="quarter" idx="5"/>
          </p:nvPr>
        </p:nvSpPr>
        <p:spPr/>
        <p:txBody>
          <a:bodyPr/>
          <a:lstStyle/>
          <a:p>
            <a:fld id="{22289C57-55D7-40A4-A101-E74FAC7A092B}" type="slidenum">
              <a:rPr lang="en-US" smtClean="0"/>
              <a:t>7</a:t>
            </a:fld>
            <a:endParaRPr lang="en-US"/>
          </a:p>
        </p:txBody>
      </p:sp>
    </p:spTree>
    <p:extLst>
      <p:ext uri="{BB962C8B-B14F-4D97-AF65-F5344CB8AC3E}">
        <p14:creationId xmlns:p14="http://schemas.microsoft.com/office/powerpoint/2010/main" val="850116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C0F1A-9D1B-F2D6-0ED8-5BF98286F5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CBCFE2-3BA8-DE51-9BC2-98C2F8BA07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42BE36-EE7B-0D5A-4D91-385BA058BF4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8D535B9-F690-9596-64BC-623941F35E79}"/>
              </a:ext>
            </a:extLst>
          </p:cNvPr>
          <p:cNvSpPr>
            <a:spLocks noGrp="1"/>
          </p:cNvSpPr>
          <p:nvPr>
            <p:ph type="sldNum" sz="quarter" idx="5"/>
          </p:nvPr>
        </p:nvSpPr>
        <p:spPr/>
        <p:txBody>
          <a:bodyPr/>
          <a:lstStyle/>
          <a:p>
            <a:fld id="{96E09883-B744-4FDD-8623-D69A66650022}" type="slidenum">
              <a:rPr lang="en-US" smtClean="0"/>
              <a:t>8</a:t>
            </a:fld>
            <a:endParaRPr lang="en-US"/>
          </a:p>
        </p:txBody>
      </p:sp>
    </p:spTree>
    <p:extLst>
      <p:ext uri="{BB962C8B-B14F-4D97-AF65-F5344CB8AC3E}">
        <p14:creationId xmlns:p14="http://schemas.microsoft.com/office/powerpoint/2010/main" val="2406139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E9064-0EBF-75FB-8134-5369CDC57B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AD5BB3-12A9-4A62-9206-5562E959FD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35ED92-3F8F-DE03-8233-0CF65C9A37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483AC81-9999-8062-A153-9F3FF27CE11A}"/>
              </a:ext>
            </a:extLst>
          </p:cNvPr>
          <p:cNvSpPr>
            <a:spLocks noGrp="1"/>
          </p:cNvSpPr>
          <p:nvPr>
            <p:ph type="sldNum" sz="quarter" idx="5"/>
          </p:nvPr>
        </p:nvSpPr>
        <p:spPr/>
        <p:txBody>
          <a:bodyPr/>
          <a:lstStyle/>
          <a:p>
            <a:fld id="{96E09883-B744-4FDD-8623-D69A66650022}" type="slidenum">
              <a:rPr lang="en-US" smtClean="0"/>
              <a:t>16</a:t>
            </a:fld>
            <a:endParaRPr lang="en-US"/>
          </a:p>
        </p:txBody>
      </p:sp>
    </p:spTree>
    <p:extLst>
      <p:ext uri="{BB962C8B-B14F-4D97-AF65-F5344CB8AC3E}">
        <p14:creationId xmlns:p14="http://schemas.microsoft.com/office/powerpoint/2010/main" val="16115407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41918" y="3329790"/>
            <a:ext cx="4941771" cy="3200400"/>
          </a:xfrm>
        </p:spPr>
        <p:txBody>
          <a:bodyPr anchor="ctr">
            <a:noAutofit/>
          </a:bodyPr>
          <a:lstStyle>
            <a:lvl1pPr algn="l">
              <a:defRPr sz="3600" spc="150" baseline="0"/>
            </a:lvl1pPr>
          </a:lstStyle>
          <a:p>
            <a:r>
              <a:rPr lang="en-US"/>
              <a:t>CLICK TO add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1" y="895350"/>
            <a:ext cx="3247662" cy="1917700"/>
          </a:xfrm>
        </p:spPr>
        <p:txBody>
          <a:bodyPr>
            <a:normAutofit/>
          </a:bodyPr>
          <a:lstStyle>
            <a:lvl1pPr algn="l">
              <a:defRPr lang="en-US" sz="2400" kern="1200" spc="150" baseline="0" dirty="0">
                <a:solidFill>
                  <a:schemeClr val="tx1"/>
                </a:solidFill>
                <a:latin typeface="+mj-lt"/>
                <a:ea typeface="+mj-ea"/>
                <a:cs typeface="+mj-cs"/>
              </a:defRPr>
            </a:lvl1pPr>
          </a:lstStyle>
          <a:p>
            <a:r>
              <a:rPr lang="en-US"/>
              <a:t>CLICK TO add title</a:t>
            </a:r>
          </a:p>
        </p:txBody>
      </p:sp>
      <p:sp>
        <p:nvSpPr>
          <p:cNvPr id="3" name="Content Placeholder 3">
            <a:extLst>
              <a:ext uri="{FF2B5EF4-FFF2-40B4-BE49-F238E27FC236}">
                <a16:creationId xmlns:a16="http://schemas.microsoft.com/office/drawing/2014/main" id="{A14C3057-3BCC-F9A2-98D8-17DDB36F1823}"/>
              </a:ext>
            </a:extLst>
          </p:cNvPr>
          <p:cNvSpPr>
            <a:spLocks noGrp="1"/>
          </p:cNvSpPr>
          <p:nvPr>
            <p:ph sz="half" idx="16" hasCustomPrompt="1"/>
          </p:nvPr>
        </p:nvSpPr>
        <p:spPr>
          <a:xfrm>
            <a:off x="838200" y="2813049"/>
            <a:ext cx="3247662" cy="323849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4216396" y="895927"/>
            <a:ext cx="7137404" cy="5115889"/>
          </a:xfrm>
        </p:spPr>
        <p:txBody>
          <a:bodyPr>
            <a:normAutofit/>
          </a:bodyPr>
          <a:lstStyle>
            <a:lvl1pPr marL="0" indent="0" algn="ctr">
              <a:buNone/>
              <a:defRPr sz="2000"/>
            </a:lvl1pPr>
          </a:lstStyle>
          <a:p>
            <a:r>
              <a:rPr lang="en-US"/>
              <a:t>Click icon to add table</a:t>
            </a:r>
          </a:p>
        </p:txBody>
      </p:sp>
      <p:sp>
        <p:nvSpPr>
          <p:cNvPr id="10" name="Footer Placeholder 4">
            <a:extLst>
              <a:ext uri="{FF2B5EF4-FFF2-40B4-BE49-F238E27FC236}">
                <a16:creationId xmlns:a16="http://schemas.microsoft.com/office/drawing/2014/main" id="{5F91997C-538B-C8B9-14D7-31A1932F69C3}"/>
              </a:ext>
            </a:extLst>
          </p:cNvPr>
          <p:cNvSpPr>
            <a:spLocks noGrp="1"/>
          </p:cNvSpPr>
          <p:nvPr>
            <p:ph type="ftr" sz="quarter" idx="11"/>
          </p:nvPr>
        </p:nvSpPr>
        <p:spPr>
          <a:xfrm>
            <a:off x="731615" y="6356349"/>
            <a:ext cx="3819228" cy="365125"/>
          </a:xfrm>
        </p:spPr>
        <p:txBody>
          <a:bodyPr/>
          <a:lstStyle>
            <a:lvl1pPr algn="l">
              <a:defRPr sz="900"/>
            </a:lvl1pPr>
          </a:lstStyle>
          <a:p>
            <a:r>
              <a:rPr lang="en-US"/>
              <a:t>PRESENTATION TITLE</a:t>
            </a:r>
          </a:p>
        </p:txBody>
      </p:sp>
      <p:sp>
        <p:nvSpPr>
          <p:cNvPr id="11" name="Slide Number Placeholder 5">
            <a:extLst>
              <a:ext uri="{FF2B5EF4-FFF2-40B4-BE49-F238E27FC236}">
                <a16:creationId xmlns:a16="http://schemas.microsoft.com/office/drawing/2014/main" id="{1F777EF4-982E-9337-7E82-31DC723C1273}"/>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a:p>
        </p:txBody>
      </p:sp>
      <p:grpSp>
        <p:nvGrpSpPr>
          <p:cNvPr id="14" name="Group 13">
            <a:extLst>
              <a:ext uri="{FF2B5EF4-FFF2-40B4-BE49-F238E27FC236}">
                <a16:creationId xmlns:a16="http://schemas.microsoft.com/office/drawing/2014/main" id="{E34303BA-AFB6-0E22-486F-785994E3B7B1}"/>
              </a:ext>
              <a:ext uri="{C183D7F6-B498-43B3-948B-1728B52AA6E4}">
                <adec:decorative xmlns:adec="http://schemas.microsoft.com/office/drawing/2017/decorative" val="1"/>
              </a:ext>
            </a:extLst>
          </p:cNvPr>
          <p:cNvGrpSpPr/>
          <p:nvPr userDrawn="1"/>
        </p:nvGrpSpPr>
        <p:grpSpPr>
          <a:xfrm>
            <a:off x="0" y="0"/>
            <a:ext cx="2327564" cy="1505528"/>
            <a:chOff x="0" y="0"/>
            <a:chExt cx="2238376" cy="3105150"/>
          </a:xfrm>
        </p:grpSpPr>
        <p:cxnSp>
          <p:nvCxnSpPr>
            <p:cNvPr id="15" name="Straight Connector 14">
              <a:extLst>
                <a:ext uri="{FF2B5EF4-FFF2-40B4-BE49-F238E27FC236}">
                  <a16:creationId xmlns:a16="http://schemas.microsoft.com/office/drawing/2014/main" id="{F66E3A08-02EB-7B54-5089-E7A7F19FD725}"/>
                </a:ext>
              </a:extLst>
            </p:cNvPr>
            <p:cNvCxnSpPr>
              <a:cxnSpLocks/>
            </p:cNvCxnSpPr>
            <p:nvPr userDrawn="1"/>
          </p:nvCxnSpPr>
          <p:spPr>
            <a:xfrm flipH="1">
              <a:off x="0" y="0"/>
              <a:ext cx="1238250" cy="310515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4F9BE5-00B2-ADDF-771C-AB098B36C820}"/>
                </a:ext>
              </a:extLst>
            </p:cNvPr>
            <p:cNvCxnSpPr>
              <a:cxnSpLocks/>
            </p:cNvCxnSpPr>
            <p:nvPr userDrawn="1"/>
          </p:nvCxnSpPr>
          <p:spPr>
            <a:xfrm flipH="1">
              <a:off x="0" y="0"/>
              <a:ext cx="2238376" cy="247650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808163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838200" y="337192"/>
            <a:ext cx="5655197" cy="1997867"/>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2705177"/>
            <a:ext cx="5733772" cy="448990"/>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199" y="3154166"/>
            <a:ext cx="5733773" cy="3032733"/>
          </a:xfrm>
        </p:spPr>
        <p:txBody>
          <a:bodyPr>
            <a:normAutofit/>
          </a:bodyPr>
          <a:lstStyle>
            <a:lvl1pPr marL="285750" indent="-285750">
              <a:lnSpc>
                <a:spcPct val="100000"/>
              </a:lnSpc>
              <a:buFont typeface="Arial" panose="020B0604020202020204" pitchFamily="34" charset="0"/>
              <a:buChar char="•"/>
              <a:defRPr sz="1800" spc="50" baseline="0"/>
            </a:lvl1pPr>
            <a:lvl2pPr marL="742950" indent="-285750">
              <a:lnSpc>
                <a:spcPct val="100000"/>
              </a:lnSpc>
              <a:buFont typeface="Arial" panose="020B0604020202020204" pitchFamily="34" charset="0"/>
              <a:buChar char="•"/>
              <a:defRPr sz="1800" spc="50" baseline="0"/>
            </a:lvl2pPr>
            <a:lvl3pPr marL="1200150" indent="-285750">
              <a:lnSpc>
                <a:spcPct val="100000"/>
              </a:lnSpc>
              <a:buFont typeface="Arial" panose="020B0604020202020204" pitchFamily="34" charset="0"/>
              <a:buChar char="•"/>
              <a:defRPr sz="1800" spc="50" baseline="0"/>
            </a:lvl3pPr>
            <a:lvl4pPr marL="1657350" indent="-285750">
              <a:lnSpc>
                <a:spcPct val="100000"/>
              </a:lnSpc>
              <a:buFont typeface="Arial" panose="020B0604020202020204" pitchFamily="34" charset="0"/>
              <a:buChar char="•"/>
              <a:defRPr sz="1800" spc="50" baseline="0"/>
            </a:lvl4pPr>
            <a:lvl5pPr marL="2114550" indent="-285750">
              <a:lnSpc>
                <a:spcPct val="100000"/>
              </a:lnSpc>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887108" y="2705177"/>
            <a:ext cx="3943627" cy="448989"/>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7" name="Content Placeholder 3">
            <a:extLst>
              <a:ext uri="{FF2B5EF4-FFF2-40B4-BE49-F238E27FC236}">
                <a16:creationId xmlns:a16="http://schemas.microsoft.com/office/drawing/2014/main" id="{0120DFF5-B64A-9744-4500-1D7BBA19BF1C}"/>
              </a:ext>
            </a:extLst>
          </p:cNvPr>
          <p:cNvSpPr>
            <a:spLocks noGrp="1"/>
          </p:cNvSpPr>
          <p:nvPr>
            <p:ph sz="half" idx="14" hasCustomPrompt="1"/>
          </p:nvPr>
        </p:nvSpPr>
        <p:spPr>
          <a:xfrm>
            <a:off x="7887107" y="3164867"/>
            <a:ext cx="3943627" cy="3032733"/>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843986" y="6356350"/>
            <a:ext cx="4114800" cy="365125"/>
          </a:xfrm>
        </p:spPr>
        <p:txBody>
          <a:bodyPr/>
          <a:lstStyle>
            <a:lvl1pPr algn="l">
              <a:defRPr sz="900"/>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pic>
        <p:nvPicPr>
          <p:cNvPr id="13" name="Graphic 12">
            <a:extLst>
              <a:ext uri="{FF2B5EF4-FFF2-40B4-BE49-F238E27FC236}">
                <a16:creationId xmlns:a16="http://schemas.microsoft.com/office/drawing/2014/main" id="{E0588715-35AD-8BE1-A5FC-E28BDD3854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645" t="319" r="28732" b="73496"/>
          <a:stretch/>
        </p:blipFill>
        <p:spPr>
          <a:xfrm rot="10800000" flipH="1">
            <a:off x="6308436" y="-11"/>
            <a:ext cx="5883564" cy="236642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4E9C70-0200-3C21-7766-CB9EA5FBFA88}"/>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1" name="Straight Connector 10">
              <a:extLst>
                <a:ext uri="{FF2B5EF4-FFF2-40B4-BE49-F238E27FC236}">
                  <a16:creationId xmlns:a16="http://schemas.microsoft.com/office/drawing/2014/main" id="{1D5E4B16-2071-DEE9-BE53-F35AFBEFCA57}"/>
                </a:ext>
              </a:extLst>
            </p:cNvPr>
            <p:cNvCxnSpPr>
              <a:cxnSpLocks/>
            </p:cNvCxnSpPr>
            <p:nvPr userDrawn="1"/>
          </p:nvCxnSpPr>
          <p:spPr>
            <a:xfrm flipV="1">
              <a:off x="0" y="0"/>
              <a:ext cx="2590800" cy="7620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B2B071-0355-D550-18A8-9D515CA16987}"/>
                </a:ext>
              </a:extLst>
            </p:cNvPr>
            <p:cNvCxnSpPr>
              <a:cxnSpLocks/>
            </p:cNvCxnSpPr>
            <p:nvPr userDrawn="1"/>
          </p:nvCxnSpPr>
          <p:spPr>
            <a:xfrm flipH="1">
              <a:off x="0" y="0"/>
              <a:ext cx="704850" cy="102790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0" y="353550"/>
            <a:ext cx="105156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a:t>CLICK TO add title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570963"/>
          </a:xfrm>
        </p:spPr>
        <p:txBody>
          <a:bodyPr>
            <a:normAutofit/>
          </a:bodyPr>
          <a:lstStyle>
            <a:lvl1pPr marL="0" indent="0" algn="ctr">
              <a:buNone/>
              <a:defRPr sz="2000"/>
            </a:lvl1pPr>
          </a:lstStyle>
          <a:p>
            <a:r>
              <a:rPr lang="en-US"/>
              <a:t>Click icon to add table</a:t>
            </a:r>
          </a:p>
        </p:txBody>
      </p:sp>
      <p:sp>
        <p:nvSpPr>
          <p:cNvPr id="6" name="Footer Placeholder 4">
            <a:extLst>
              <a:ext uri="{FF2B5EF4-FFF2-40B4-BE49-F238E27FC236}">
                <a16:creationId xmlns:a16="http://schemas.microsoft.com/office/drawing/2014/main" id="{BFB554B2-4C33-2975-9F27-94B8AE71DF13}"/>
              </a:ext>
            </a:extLst>
          </p:cNvPr>
          <p:cNvSpPr>
            <a:spLocks noGrp="1"/>
          </p:cNvSpPr>
          <p:nvPr>
            <p:ph type="ftr" sz="quarter" idx="11"/>
          </p:nvPr>
        </p:nvSpPr>
        <p:spPr>
          <a:xfrm>
            <a:off x="838200" y="6356349"/>
            <a:ext cx="3819228" cy="365125"/>
          </a:xfrm>
        </p:spPr>
        <p:txBody>
          <a:bodyPr/>
          <a:lstStyle>
            <a:lvl1pPr algn="l">
              <a:defRPr sz="900"/>
            </a:lvl1pPr>
          </a:lstStyle>
          <a:p>
            <a:r>
              <a:rPr lang="en-US"/>
              <a:t>PRESENTATION TITLE</a:t>
            </a:r>
          </a:p>
        </p:txBody>
      </p:sp>
      <p:sp>
        <p:nvSpPr>
          <p:cNvPr id="7" name="Slide Number Placeholder 5">
            <a:extLst>
              <a:ext uri="{FF2B5EF4-FFF2-40B4-BE49-F238E27FC236}">
                <a16:creationId xmlns:a16="http://schemas.microsoft.com/office/drawing/2014/main" id="{503C6776-E983-2BA3-1054-75996FE0FD22}"/>
              </a:ext>
            </a:extLst>
          </p:cNvPr>
          <p:cNvSpPr>
            <a:spLocks noGrp="1"/>
          </p:cNvSpPr>
          <p:nvPr>
            <p:ph type="sldNum" sz="quarter" idx="12"/>
          </p:nvPr>
        </p:nvSpPr>
        <p:spPr>
          <a:xfrm>
            <a:off x="11130996" y="6372858"/>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losing">
    <p:bg>
      <p:bgRef idx="1003">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a:t>CLICK TO add title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4267200" y="3238103"/>
            <a:ext cx="4179570" cy="2850181"/>
          </a:xfrm>
        </p:spPr>
        <p:txBody>
          <a:bodyPr>
            <a:normAutofit/>
          </a:bodyPr>
          <a:lstStyle>
            <a:lvl1pPr marL="0" indent="0" algn="l">
              <a:lnSpc>
                <a:spcPct val="150000"/>
              </a:lnSpc>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pic>
        <p:nvPicPr>
          <p:cNvPr id="6" name="Graphic 5">
            <a:extLst>
              <a:ext uri="{FF2B5EF4-FFF2-40B4-BE49-F238E27FC236}">
                <a16:creationId xmlns:a16="http://schemas.microsoft.com/office/drawing/2014/main" id="{ED3361C9-310A-4255-A94E-B77588962D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4267200" y="6356350"/>
            <a:ext cx="4179570" cy="365125"/>
          </a:xfrm>
        </p:spPr>
        <p:txBody>
          <a:bodyPr/>
          <a:lstStyle>
            <a:lvl1pPr algn="l">
              <a:defRPr sz="900"/>
            </a:lvl1pPr>
          </a:lstStyle>
          <a:p>
            <a:r>
              <a:rPr lang="en-US"/>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10284823" y="6372860"/>
            <a:ext cx="1774371"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129114042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22F8239-92F5-595B-5DD3-ACBA1C19E6A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82969"/>
          <a:stretch/>
        </p:blipFill>
        <p:spPr>
          <a:xfrm>
            <a:off x="3459002" y="5609995"/>
            <a:ext cx="7328137" cy="1248005"/>
          </a:xfrm>
          <a:custGeom>
            <a:avLst/>
            <a:gdLst>
              <a:gd name="connsiteX0" fmla="*/ 0 w 7328137"/>
              <a:gd name="connsiteY0" fmla="*/ 0 h 1912980"/>
              <a:gd name="connsiteX1" fmla="*/ 7328137 w 7328137"/>
              <a:gd name="connsiteY1" fmla="*/ 0 h 1912980"/>
              <a:gd name="connsiteX2" fmla="*/ 7328137 w 7328137"/>
              <a:gd name="connsiteY2" fmla="*/ 1912980 h 1912980"/>
              <a:gd name="connsiteX3" fmla="*/ 0 w 7328137"/>
              <a:gd name="connsiteY3" fmla="*/ 1912980 h 1912980"/>
            </a:gdLst>
            <a:ahLst/>
            <a:cxnLst>
              <a:cxn ang="0">
                <a:pos x="connsiteX0" y="connsiteY0"/>
              </a:cxn>
              <a:cxn ang="0">
                <a:pos x="connsiteX1" y="connsiteY1"/>
              </a:cxn>
              <a:cxn ang="0">
                <a:pos x="connsiteX2" y="connsiteY2"/>
              </a:cxn>
              <a:cxn ang="0">
                <a:pos x="connsiteX3" y="connsiteY3"/>
              </a:cxn>
            </a:cxnLst>
            <a:rect l="l" t="t" r="r" b="b"/>
            <a:pathLst>
              <a:path w="7328137" h="1912980">
                <a:moveTo>
                  <a:pt x="0" y="0"/>
                </a:moveTo>
                <a:lnTo>
                  <a:pt x="7328137" y="0"/>
                </a:lnTo>
                <a:lnTo>
                  <a:pt x="7328137" y="1912980"/>
                </a:lnTo>
                <a:lnTo>
                  <a:pt x="0" y="1912980"/>
                </a:lnTo>
                <a:close/>
              </a:path>
            </a:pathLst>
          </a:custGeom>
        </p:spPr>
      </p:pic>
      <p:grpSp>
        <p:nvGrpSpPr>
          <p:cNvPr id="10" name="Group 9">
            <a:extLst>
              <a:ext uri="{FF2B5EF4-FFF2-40B4-BE49-F238E27FC236}">
                <a16:creationId xmlns:a16="http://schemas.microsoft.com/office/drawing/2014/main" id="{DF9E987C-6F3E-FB11-D796-2D5F9075A7FF}"/>
              </a:ext>
              <a:ext uri="{C183D7F6-B498-43B3-948B-1728B52AA6E4}">
                <adec:decorative xmlns:adec="http://schemas.microsoft.com/office/drawing/2017/decorative" val="1"/>
              </a:ext>
            </a:extLst>
          </p:cNvPr>
          <p:cNvGrpSpPr/>
          <p:nvPr userDrawn="1"/>
        </p:nvGrpSpPr>
        <p:grpSpPr>
          <a:xfrm rot="10800000">
            <a:off x="9829617" y="0"/>
            <a:ext cx="2133966" cy="2133966"/>
            <a:chOff x="9654699" y="2229295"/>
            <a:chExt cx="2133966" cy="2133966"/>
          </a:xfrm>
        </p:grpSpPr>
        <p:sp>
          <p:nvSpPr>
            <p:cNvPr id="11" name="Freeform 10">
              <a:extLst>
                <a:ext uri="{FF2B5EF4-FFF2-40B4-BE49-F238E27FC236}">
                  <a16:creationId xmlns:a16="http://schemas.microsoft.com/office/drawing/2014/main" id="{53342B09-3192-492F-3F5F-19163C83F9EE}"/>
                </a:ext>
              </a:extLst>
            </p:cNvPr>
            <p:cNvSpPr/>
            <p:nvPr/>
          </p:nvSpPr>
          <p:spPr>
            <a:xfrm>
              <a:off x="9655348" y="3309113"/>
              <a:ext cx="2132669" cy="1054148"/>
            </a:xfrm>
            <a:custGeom>
              <a:avLst/>
              <a:gdLst>
                <a:gd name="connsiteX0" fmla="*/ 1345382 w 2690764"/>
                <a:gd name="connsiteY0" fmla="*/ 0 h 1330006"/>
                <a:gd name="connsiteX1" fmla="*/ 2684632 w 2690764"/>
                <a:gd name="connsiteY1" fmla="*/ 1208559 h 1330006"/>
                <a:gd name="connsiteX2" fmla="*/ 2690764 w 2690764"/>
                <a:gd name="connsiteY2" fmla="*/ 1330006 h 1330006"/>
                <a:gd name="connsiteX3" fmla="*/ 0 w 2690764"/>
                <a:gd name="connsiteY3" fmla="*/ 1330006 h 1330006"/>
                <a:gd name="connsiteX4" fmla="*/ 6132 w 2690764"/>
                <a:gd name="connsiteY4" fmla="*/ 1208559 h 1330006"/>
                <a:gd name="connsiteX5" fmla="*/ 1345382 w 2690764"/>
                <a:gd name="connsiteY5" fmla="*/ 0 h 13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0764" h="1330006">
                  <a:moveTo>
                    <a:pt x="1345382" y="0"/>
                  </a:moveTo>
                  <a:cubicBezTo>
                    <a:pt x="2042400" y="0"/>
                    <a:pt x="2615693" y="529729"/>
                    <a:pt x="2684632" y="1208559"/>
                  </a:cubicBezTo>
                  <a:lnTo>
                    <a:pt x="2690764" y="1330006"/>
                  </a:lnTo>
                  <a:lnTo>
                    <a:pt x="0" y="1330006"/>
                  </a:lnTo>
                  <a:lnTo>
                    <a:pt x="6132" y="1208559"/>
                  </a:lnTo>
                  <a:cubicBezTo>
                    <a:pt x="75071" y="529729"/>
                    <a:pt x="648364" y="0"/>
                    <a:pt x="134538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11">
              <a:extLst>
                <a:ext uri="{FF2B5EF4-FFF2-40B4-BE49-F238E27FC236}">
                  <a16:creationId xmlns:a16="http://schemas.microsoft.com/office/drawing/2014/main" id="{062E2B15-36A9-C2C7-6306-EEA512B646D0}"/>
                </a:ext>
              </a:extLst>
            </p:cNvPr>
            <p:cNvSpPr/>
            <p:nvPr/>
          </p:nvSpPr>
          <p:spPr>
            <a:xfrm>
              <a:off x="9654699" y="2229295"/>
              <a:ext cx="2133966" cy="1079818"/>
            </a:xfrm>
            <a:custGeom>
              <a:avLst/>
              <a:gdLst>
                <a:gd name="connsiteX0" fmla="*/ 818 w 2692400"/>
                <a:gd name="connsiteY0" fmla="*/ 0 h 1362394"/>
                <a:gd name="connsiteX1" fmla="*/ 2691582 w 2692400"/>
                <a:gd name="connsiteY1" fmla="*/ 0 h 1362394"/>
                <a:gd name="connsiteX2" fmla="*/ 2692400 w 2692400"/>
                <a:gd name="connsiteY2" fmla="*/ 16194 h 1362394"/>
                <a:gd name="connsiteX3" fmla="*/ 1346200 w 2692400"/>
                <a:gd name="connsiteY3" fmla="*/ 1362394 h 1362394"/>
                <a:gd name="connsiteX4" fmla="*/ 0 w 2692400"/>
                <a:gd name="connsiteY4" fmla="*/ 16194 h 1362394"/>
                <a:gd name="connsiteX5" fmla="*/ 818 w 2692400"/>
                <a:gd name="connsiteY5" fmla="*/ 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1362394">
                  <a:moveTo>
                    <a:pt x="818" y="0"/>
                  </a:moveTo>
                  <a:lnTo>
                    <a:pt x="2691582" y="0"/>
                  </a:lnTo>
                  <a:lnTo>
                    <a:pt x="2692400" y="16194"/>
                  </a:lnTo>
                  <a:cubicBezTo>
                    <a:pt x="2692400" y="759680"/>
                    <a:pt x="2089686" y="1362394"/>
                    <a:pt x="1346200" y="1362394"/>
                  </a:cubicBezTo>
                  <a:cubicBezTo>
                    <a:pt x="602714" y="1362394"/>
                    <a:pt x="0" y="759680"/>
                    <a:pt x="0" y="16194"/>
                  </a:cubicBezTo>
                  <a:lnTo>
                    <a:pt x="81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1" name="Title 1">
            <a:extLst>
              <a:ext uri="{FF2B5EF4-FFF2-40B4-BE49-F238E27FC236}">
                <a16:creationId xmlns:a16="http://schemas.microsoft.com/office/drawing/2014/main" id="{52DD956C-BC83-8F97-6FF5-5A11028FEFEA}"/>
              </a:ext>
            </a:extLst>
          </p:cNvPr>
          <p:cNvSpPr>
            <a:spLocks noGrp="1"/>
          </p:cNvSpPr>
          <p:nvPr>
            <p:ph type="title" hasCustomPrompt="1"/>
          </p:nvPr>
        </p:nvSpPr>
        <p:spPr>
          <a:xfrm>
            <a:off x="813816" y="621792"/>
            <a:ext cx="8180412" cy="1828800"/>
          </a:xfrm>
        </p:spPr>
        <p:txBody>
          <a:bodyPr lIns="0" tIns="0" rIns="0" bIns="0">
            <a:noAutofit/>
          </a:bodyPr>
          <a:lstStyle/>
          <a:p>
            <a:r>
              <a:rPr lang="en-US"/>
              <a:t>Click to add title</a:t>
            </a:r>
          </a:p>
        </p:txBody>
      </p:sp>
      <p:sp>
        <p:nvSpPr>
          <p:cNvPr id="2" name="Content Placeholder 2">
            <a:extLst>
              <a:ext uri="{FF2B5EF4-FFF2-40B4-BE49-F238E27FC236}">
                <a16:creationId xmlns:a16="http://schemas.microsoft.com/office/drawing/2014/main" id="{5A612ED1-3CD3-8532-2C92-777F6D005F10}"/>
              </a:ext>
            </a:extLst>
          </p:cNvPr>
          <p:cNvSpPr>
            <a:spLocks noGrp="1"/>
          </p:cNvSpPr>
          <p:nvPr>
            <p:ph sz="quarter" idx="26" hasCustomPrompt="1"/>
          </p:nvPr>
        </p:nvSpPr>
        <p:spPr>
          <a:xfrm>
            <a:off x="8138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56A4BCE7-3651-7CA3-1353-9B2526D267AF}"/>
              </a:ext>
            </a:extLst>
          </p:cNvPr>
          <p:cNvSpPr>
            <a:spLocks noGrp="1"/>
          </p:cNvSpPr>
          <p:nvPr>
            <p:ph sz="quarter" idx="27" hasCustomPrompt="1"/>
          </p:nvPr>
        </p:nvSpPr>
        <p:spPr>
          <a:xfrm>
            <a:off x="6421716" y="2948152"/>
            <a:ext cx="4956470" cy="3120773"/>
          </a:xfrm>
        </p:spPr>
        <p:txBody>
          <a:bodyPr lIns="0" tIns="0" rIns="0" bIns="0"/>
          <a:lstStyle>
            <a:lvl1pPr marL="0" indent="0">
              <a:spcBef>
                <a:spcPts val="1000"/>
              </a:spcBef>
              <a:buNone/>
              <a:defRPr sz="1800"/>
            </a:lvl1pPr>
            <a:lvl2pPr marL="283464" indent="-283464">
              <a:spcBef>
                <a:spcPts val="1000"/>
              </a:spcBef>
              <a:defRPr sz="1800"/>
            </a:lvl2pPr>
            <a:lvl3pPr marL="685800">
              <a:spcBef>
                <a:spcPts val="1000"/>
              </a:spcBef>
              <a:defRPr sz="1800"/>
            </a:lvl3pPr>
            <a:lvl4pPr marL="1051560">
              <a:spcBef>
                <a:spcPts val="1000"/>
              </a:spcBef>
              <a:defRPr sz="1800"/>
            </a:lvl4pPr>
            <a:lvl5pPr marL="1417320">
              <a:spcBef>
                <a:spcPts val="1000"/>
              </a:spcBef>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a:xfrm>
            <a:off x="9415539" y="6461216"/>
            <a:ext cx="2743200" cy="365125"/>
          </a:xfrm>
        </p:spPr>
        <p:txBody>
          <a:bodyPr>
            <a:noAutofit/>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1559026234"/>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7344" userDrawn="1">
          <p15:clr>
            <a:srgbClr val="FBAE40"/>
          </p15:clr>
        </p15:guide>
        <p15:guide id="7" orient="horz" pos="1416" userDrawn="1">
          <p15:clr>
            <a:srgbClr val="FBAE40"/>
          </p15:clr>
        </p15:guide>
        <p15:guide id="9" orient="horz" pos="384" userDrawn="1">
          <p15:clr>
            <a:srgbClr val="FBAE40"/>
          </p15:clr>
        </p15:guide>
        <p15:guide id="10" orient="horz" pos="374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9EF52E1-6F3C-5D9B-32DC-A156BDDE2834}"/>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2647" b="86709"/>
          <a:stretch/>
        </p:blipFill>
        <p:spPr>
          <a:xfrm>
            <a:off x="-1" y="5946505"/>
            <a:ext cx="5304866" cy="911495"/>
          </a:xfrm>
          <a:custGeom>
            <a:avLst/>
            <a:gdLst>
              <a:gd name="connsiteX0" fmla="*/ 0 w 5304866"/>
              <a:gd name="connsiteY0" fmla="*/ 0 h 1912980"/>
              <a:gd name="connsiteX1" fmla="*/ 5304866 w 5304866"/>
              <a:gd name="connsiteY1" fmla="*/ 0 h 1912980"/>
              <a:gd name="connsiteX2" fmla="*/ 5304866 w 5304866"/>
              <a:gd name="connsiteY2" fmla="*/ 1912980 h 1912980"/>
              <a:gd name="connsiteX3" fmla="*/ 5304865 w 5304866"/>
              <a:gd name="connsiteY3" fmla="*/ 1912980 h 1912980"/>
              <a:gd name="connsiteX4" fmla="*/ 0 w 5304866"/>
              <a:gd name="connsiteY4" fmla="*/ 1912980 h 191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4866" h="1912980">
                <a:moveTo>
                  <a:pt x="0" y="0"/>
                </a:moveTo>
                <a:lnTo>
                  <a:pt x="5304866" y="0"/>
                </a:lnTo>
                <a:lnTo>
                  <a:pt x="5304866" y="1912980"/>
                </a:lnTo>
                <a:lnTo>
                  <a:pt x="5304865" y="1912980"/>
                </a:lnTo>
                <a:lnTo>
                  <a:pt x="0" y="1912980"/>
                </a:lnTo>
                <a:close/>
              </a:path>
            </a:pathLst>
          </a:custGeom>
        </p:spPr>
      </p:pic>
      <p:sp>
        <p:nvSpPr>
          <p:cNvPr id="9" name="Freeform 8">
            <a:extLst>
              <a:ext uri="{FF2B5EF4-FFF2-40B4-BE49-F238E27FC236}">
                <a16:creationId xmlns:a16="http://schemas.microsoft.com/office/drawing/2014/main" id="{4510996E-0672-63AB-DCBF-25B251B22899}"/>
              </a:ext>
              <a:ext uri="{C183D7F6-B498-43B3-948B-1728B52AA6E4}">
                <adec:decorative xmlns:adec="http://schemas.microsoft.com/office/drawing/2017/decorative" val="1"/>
              </a:ext>
            </a:extLst>
          </p:cNvPr>
          <p:cNvSpPr/>
          <p:nvPr userDrawn="1"/>
        </p:nvSpPr>
        <p:spPr>
          <a:xfrm>
            <a:off x="10497680" y="0"/>
            <a:ext cx="1694321" cy="2692400"/>
          </a:xfrm>
          <a:custGeom>
            <a:avLst/>
            <a:gdLst>
              <a:gd name="connsiteX0" fmla="*/ 1346200 w 1694321"/>
              <a:gd name="connsiteY0" fmla="*/ 0 h 2692400"/>
              <a:gd name="connsiteX1" fmla="*/ 1617506 w 1694321"/>
              <a:gd name="connsiteY1" fmla="*/ 27350 h 2692400"/>
              <a:gd name="connsiteX2" fmla="*/ 1694321 w 1694321"/>
              <a:gd name="connsiteY2" fmla="*/ 47101 h 2692400"/>
              <a:gd name="connsiteX3" fmla="*/ 1694321 w 1694321"/>
              <a:gd name="connsiteY3" fmla="*/ 528114 h 2692400"/>
              <a:gd name="connsiteX4" fmla="*/ 1692265 w 1694321"/>
              <a:gd name="connsiteY4" fmla="*/ 526998 h 2692400"/>
              <a:gd name="connsiteX5" fmla="*/ 1346199 w 1694321"/>
              <a:gd name="connsiteY5" fmla="*/ 457130 h 2692400"/>
              <a:gd name="connsiteX6" fmla="*/ 457130 w 1694321"/>
              <a:gd name="connsiteY6" fmla="*/ 1346199 h 2692400"/>
              <a:gd name="connsiteX7" fmla="*/ 1346199 w 1694321"/>
              <a:gd name="connsiteY7" fmla="*/ 2235268 h 2692400"/>
              <a:gd name="connsiteX8" fmla="*/ 1692265 w 1694321"/>
              <a:gd name="connsiteY8" fmla="*/ 2165401 h 2692400"/>
              <a:gd name="connsiteX9" fmla="*/ 1694321 w 1694321"/>
              <a:gd name="connsiteY9" fmla="*/ 2164285 h 2692400"/>
              <a:gd name="connsiteX10" fmla="*/ 1694321 w 1694321"/>
              <a:gd name="connsiteY10" fmla="*/ 2645299 h 2692400"/>
              <a:gd name="connsiteX11" fmla="*/ 1617506 w 1694321"/>
              <a:gd name="connsiteY11" fmla="*/ 2665050 h 2692400"/>
              <a:gd name="connsiteX12" fmla="*/ 1346200 w 1694321"/>
              <a:gd name="connsiteY12" fmla="*/ 2692400 h 2692400"/>
              <a:gd name="connsiteX13" fmla="*/ 0 w 1694321"/>
              <a:gd name="connsiteY13" fmla="*/ 1346200 h 2692400"/>
              <a:gd name="connsiteX14" fmla="*/ 1346200 w 1694321"/>
              <a:gd name="connsiteY14" fmla="*/ 0 h 269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4321" h="2692400">
                <a:moveTo>
                  <a:pt x="1346200" y="0"/>
                </a:moveTo>
                <a:cubicBezTo>
                  <a:pt x="1439136" y="0"/>
                  <a:pt x="1529872" y="9417"/>
                  <a:pt x="1617506" y="27350"/>
                </a:cubicBezTo>
                <a:lnTo>
                  <a:pt x="1694321" y="47101"/>
                </a:lnTo>
                <a:lnTo>
                  <a:pt x="1694321" y="528114"/>
                </a:lnTo>
                <a:lnTo>
                  <a:pt x="1692265" y="526998"/>
                </a:lnTo>
                <a:cubicBezTo>
                  <a:pt x="1585898" y="482008"/>
                  <a:pt x="1468954" y="457130"/>
                  <a:pt x="1346199" y="457130"/>
                </a:cubicBezTo>
                <a:cubicBezTo>
                  <a:pt x="855180" y="457130"/>
                  <a:pt x="457130" y="855180"/>
                  <a:pt x="457130" y="1346199"/>
                </a:cubicBezTo>
                <a:cubicBezTo>
                  <a:pt x="457130" y="1837218"/>
                  <a:pt x="855180" y="2235268"/>
                  <a:pt x="1346199" y="2235268"/>
                </a:cubicBezTo>
                <a:cubicBezTo>
                  <a:pt x="1468954" y="2235268"/>
                  <a:pt x="1585898" y="2210390"/>
                  <a:pt x="1692265" y="2165401"/>
                </a:cubicBezTo>
                <a:lnTo>
                  <a:pt x="1694321" y="2164285"/>
                </a:lnTo>
                <a:lnTo>
                  <a:pt x="1694321" y="2645299"/>
                </a:lnTo>
                <a:lnTo>
                  <a:pt x="1617506" y="2665050"/>
                </a:lnTo>
                <a:cubicBezTo>
                  <a:pt x="1529872" y="2682983"/>
                  <a:pt x="1439136" y="2692400"/>
                  <a:pt x="1346200" y="2692400"/>
                </a:cubicBezTo>
                <a:cubicBezTo>
                  <a:pt x="602714" y="2692400"/>
                  <a:pt x="0" y="2089686"/>
                  <a:pt x="0" y="1346200"/>
                </a:cubicBezTo>
                <a:cubicBezTo>
                  <a:pt x="0" y="602714"/>
                  <a:pt x="602714" y="0"/>
                  <a:pt x="13462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itle 1">
            <a:extLst>
              <a:ext uri="{FF2B5EF4-FFF2-40B4-BE49-F238E27FC236}">
                <a16:creationId xmlns:a16="http://schemas.microsoft.com/office/drawing/2014/main" id="{D1A089D1-3F91-4EA1-F598-0EDD4632E42D}"/>
              </a:ext>
            </a:extLst>
          </p:cNvPr>
          <p:cNvSpPr>
            <a:spLocks noGrp="1"/>
          </p:cNvSpPr>
          <p:nvPr>
            <p:ph type="title" hasCustomPrompt="1"/>
          </p:nvPr>
        </p:nvSpPr>
        <p:spPr>
          <a:xfrm>
            <a:off x="811185" y="621972"/>
            <a:ext cx="6400800" cy="1828800"/>
          </a:xfrm>
        </p:spPr>
        <p:txBody>
          <a:bodyPr lIns="0" tIns="0" rIns="0" bIns="0">
            <a:noAutofit/>
          </a:bodyPr>
          <a:lstStyle/>
          <a:p>
            <a:r>
              <a:rPr lang="en-US"/>
              <a:t>Click to add title</a:t>
            </a:r>
          </a:p>
        </p:txBody>
      </p:sp>
      <p:sp>
        <p:nvSpPr>
          <p:cNvPr id="2" name="Content Placeholder 2">
            <a:extLst>
              <a:ext uri="{FF2B5EF4-FFF2-40B4-BE49-F238E27FC236}">
                <a16:creationId xmlns:a16="http://schemas.microsoft.com/office/drawing/2014/main" id="{5DE2B4D4-87FA-ACC4-A0FD-E98B07CE9852}"/>
              </a:ext>
            </a:extLst>
          </p:cNvPr>
          <p:cNvSpPr>
            <a:spLocks noGrp="1"/>
          </p:cNvSpPr>
          <p:nvPr>
            <p:ph sz="quarter" idx="26" hasCustomPrompt="1"/>
          </p:nvPr>
        </p:nvSpPr>
        <p:spPr>
          <a:xfrm>
            <a:off x="811185" y="3067050"/>
            <a:ext cx="6400800" cy="3048000"/>
          </a:xfrm>
        </p:spPr>
        <p:txBody>
          <a:bodyPr lIns="0" tIns="0" rIns="0" bIns="0"/>
          <a:lstStyle>
            <a:lvl1pPr marL="0" indent="0">
              <a:buNone/>
              <a:defRPr sz="1800"/>
            </a:lvl1pPr>
            <a:lvl2pPr marL="411480">
              <a:defRPr sz="1800"/>
            </a:lvl2pPr>
            <a:lvl3pPr marL="685800">
              <a:defRPr sz="1800"/>
            </a:lvl3pPr>
            <a:lvl4pPr marL="1051560">
              <a:defRPr sz="1800"/>
            </a:lvl4pPr>
            <a:lvl5pPr marL="1417320">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4A58F85D-7A7F-3D36-8C6A-6589D66D2AFD}"/>
              </a:ext>
            </a:extLst>
          </p:cNvPr>
          <p:cNvSpPr>
            <a:spLocks noGrp="1"/>
          </p:cNvSpPr>
          <p:nvPr>
            <p:ph sz="quarter" idx="27" hasCustomPrompt="1"/>
          </p:nvPr>
        </p:nvSpPr>
        <p:spPr>
          <a:xfrm>
            <a:off x="7861300" y="3067050"/>
            <a:ext cx="3519515" cy="3048000"/>
          </a:xfrm>
        </p:spPr>
        <p:txBody>
          <a:bodyPr lIns="0" tIns="0" rIns="0" bIns="0"/>
          <a:lstStyle>
            <a:lvl1pPr marL="342900" indent="-342900">
              <a:buFont typeface="+mj-lt"/>
              <a:buAutoNum type="arabicPeriod"/>
              <a:defRPr sz="1800"/>
            </a:lvl1pPr>
            <a:lvl2pPr marL="525780" indent="-342900">
              <a:buFont typeface="+mj-lt"/>
              <a:buAutoNum type="alphaLcPeriod"/>
              <a:defRPr sz="1800"/>
            </a:lvl2pPr>
            <a:lvl3pPr marL="800100" indent="-342900">
              <a:buFont typeface="+mj-lt"/>
              <a:buAutoNum type="arabicParenR"/>
              <a:defRPr sz="1800"/>
            </a:lvl3pPr>
            <a:lvl4pPr marL="1165860" indent="-342900">
              <a:buFont typeface="+mj-lt"/>
              <a:buAutoNum type="alphaLcPeriod"/>
              <a:defRPr sz="1800"/>
            </a:lvl4pPr>
            <a:lvl5pPr marL="1531620" indent="-342900">
              <a:buFont typeface="+mj-lt"/>
              <a:buAutoNum type="romanLcPeriod"/>
              <a:defRPr sz="1800"/>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p:txBody>
          <a:bodyPr>
            <a:noAutofit/>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1759367462"/>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8C74DBB-978B-8EA5-44E6-3AF3F58B700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5028" b="67254"/>
          <a:stretch>
            <a:fillRect/>
          </a:stretch>
        </p:blipFill>
        <p:spPr>
          <a:xfrm>
            <a:off x="0" y="4612248"/>
            <a:ext cx="3769950" cy="2245753"/>
          </a:xfrm>
          <a:custGeom>
            <a:avLst/>
            <a:gdLst>
              <a:gd name="connsiteX0" fmla="*/ 0 w 3769950"/>
              <a:gd name="connsiteY0" fmla="*/ 0 h 2245753"/>
              <a:gd name="connsiteX1" fmla="*/ 3769950 w 3769950"/>
              <a:gd name="connsiteY1" fmla="*/ 0 h 2245753"/>
              <a:gd name="connsiteX2" fmla="*/ 3769950 w 3769950"/>
              <a:gd name="connsiteY2" fmla="*/ 2245753 h 2245753"/>
              <a:gd name="connsiteX3" fmla="*/ 0 w 3769950"/>
              <a:gd name="connsiteY3" fmla="*/ 2245753 h 2245753"/>
            </a:gdLst>
            <a:ahLst/>
            <a:cxnLst>
              <a:cxn ang="0">
                <a:pos x="connsiteX0" y="connsiteY0"/>
              </a:cxn>
              <a:cxn ang="0">
                <a:pos x="connsiteX1" y="connsiteY1"/>
              </a:cxn>
              <a:cxn ang="0">
                <a:pos x="connsiteX2" y="connsiteY2"/>
              </a:cxn>
              <a:cxn ang="0">
                <a:pos x="connsiteX3" y="connsiteY3"/>
              </a:cxn>
            </a:cxnLst>
            <a:rect l="l" t="t" r="r" b="b"/>
            <a:pathLst>
              <a:path w="3769950" h="2245753">
                <a:moveTo>
                  <a:pt x="0" y="0"/>
                </a:moveTo>
                <a:lnTo>
                  <a:pt x="3769950" y="0"/>
                </a:lnTo>
                <a:lnTo>
                  <a:pt x="3769950" y="2245753"/>
                </a:lnTo>
                <a:lnTo>
                  <a:pt x="0" y="2245753"/>
                </a:lnTo>
                <a:close/>
              </a:path>
            </a:pathLst>
          </a:custGeom>
        </p:spPr>
      </p:pic>
      <p:pic>
        <p:nvPicPr>
          <p:cNvPr id="4" name="Graphic 3">
            <a:extLst>
              <a:ext uri="{FF2B5EF4-FFF2-40B4-BE49-F238E27FC236}">
                <a16:creationId xmlns:a16="http://schemas.microsoft.com/office/drawing/2014/main" id="{F7D965D3-2ED5-0347-F848-6C2A1D36AE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55513" b="14154"/>
          <a:stretch>
            <a:fillRect/>
          </a:stretch>
        </p:blipFill>
        <p:spPr>
          <a:xfrm>
            <a:off x="9141088" y="970666"/>
            <a:ext cx="3050912" cy="5887335"/>
          </a:xfrm>
          <a:custGeom>
            <a:avLst/>
            <a:gdLst>
              <a:gd name="connsiteX0" fmla="*/ 0 w 3050912"/>
              <a:gd name="connsiteY0" fmla="*/ 0 h 5887335"/>
              <a:gd name="connsiteX1" fmla="*/ 3050912 w 3050912"/>
              <a:gd name="connsiteY1" fmla="*/ 0 h 5887335"/>
              <a:gd name="connsiteX2" fmla="*/ 3050912 w 3050912"/>
              <a:gd name="connsiteY2" fmla="*/ 5887335 h 5887335"/>
              <a:gd name="connsiteX3" fmla="*/ 0 w 3050912"/>
              <a:gd name="connsiteY3" fmla="*/ 5887335 h 5887335"/>
            </a:gdLst>
            <a:ahLst/>
            <a:cxnLst>
              <a:cxn ang="0">
                <a:pos x="connsiteX0" y="connsiteY0"/>
              </a:cxn>
              <a:cxn ang="0">
                <a:pos x="connsiteX1" y="connsiteY1"/>
              </a:cxn>
              <a:cxn ang="0">
                <a:pos x="connsiteX2" y="connsiteY2"/>
              </a:cxn>
              <a:cxn ang="0">
                <a:pos x="connsiteX3" y="connsiteY3"/>
              </a:cxn>
            </a:cxnLst>
            <a:rect l="l" t="t" r="r" b="b"/>
            <a:pathLst>
              <a:path w="3050912" h="5887335">
                <a:moveTo>
                  <a:pt x="0" y="0"/>
                </a:moveTo>
                <a:lnTo>
                  <a:pt x="3050912" y="0"/>
                </a:lnTo>
                <a:lnTo>
                  <a:pt x="3050912" y="5887335"/>
                </a:lnTo>
                <a:lnTo>
                  <a:pt x="0" y="5887335"/>
                </a:lnTo>
                <a:close/>
              </a:path>
            </a:pathLst>
          </a:custGeom>
        </p:spPr>
      </p:pic>
      <p:sp>
        <p:nvSpPr>
          <p:cNvPr id="20" name="Title 1">
            <a:extLst>
              <a:ext uri="{FF2B5EF4-FFF2-40B4-BE49-F238E27FC236}">
                <a16:creationId xmlns:a16="http://schemas.microsoft.com/office/drawing/2014/main" id="{1CBEC63C-AA69-807D-2A93-BC45B1BDF641}"/>
              </a:ext>
            </a:extLst>
          </p:cNvPr>
          <p:cNvSpPr>
            <a:spLocks noGrp="1"/>
          </p:cNvSpPr>
          <p:nvPr>
            <p:ph type="title"/>
          </p:nvPr>
        </p:nvSpPr>
        <p:spPr>
          <a:xfrm>
            <a:off x="811184" y="621973"/>
            <a:ext cx="7309086" cy="1828800"/>
          </a:xfrm>
        </p:spPr>
        <p:txBody>
          <a:bodyPr lIns="0" tIns="0" rIns="0" bIns="0">
            <a:noAutofit/>
          </a:bodyPr>
          <a:lstStyle/>
          <a:p>
            <a:r>
              <a:rPr lang="en-US"/>
              <a:t>Click to edit Master title style</a:t>
            </a:r>
          </a:p>
        </p:txBody>
      </p:sp>
      <p:sp>
        <p:nvSpPr>
          <p:cNvPr id="5" name="Table Placeholder 4">
            <a:extLst>
              <a:ext uri="{FF2B5EF4-FFF2-40B4-BE49-F238E27FC236}">
                <a16:creationId xmlns:a16="http://schemas.microsoft.com/office/drawing/2014/main" id="{3E0C7AAD-1535-12DC-133E-2253BF501721}"/>
              </a:ext>
            </a:extLst>
          </p:cNvPr>
          <p:cNvSpPr>
            <a:spLocks noGrp="1"/>
          </p:cNvSpPr>
          <p:nvPr>
            <p:ph type="tbl" sz="quarter" idx="12" hasCustomPrompt="1"/>
          </p:nvPr>
        </p:nvSpPr>
        <p:spPr>
          <a:xfrm>
            <a:off x="811183" y="2757488"/>
            <a:ext cx="10548967" cy="3399964"/>
          </a:xfrm>
        </p:spPr>
        <p:txBody>
          <a:bodyPr/>
          <a:lstStyle/>
          <a:p>
            <a:r>
              <a:rPr lang="en-US"/>
              <a:t>Click icon to insert table</a:t>
            </a:r>
          </a:p>
        </p:txBody>
      </p:sp>
      <p:sp>
        <p:nvSpPr>
          <p:cNvPr id="8" name="Slide Number Placeholder 7">
            <a:extLst>
              <a:ext uri="{FF2B5EF4-FFF2-40B4-BE49-F238E27FC236}">
                <a16:creationId xmlns:a16="http://schemas.microsoft.com/office/drawing/2014/main" id="{DCF2C4E6-14A3-F03B-CAE2-C92DC19E79C7}"/>
              </a:ext>
            </a:extLst>
          </p:cNvPr>
          <p:cNvSpPr>
            <a:spLocks noGrp="1"/>
          </p:cNvSpPr>
          <p:nvPr>
            <p:ph type="sldNum" sz="quarter" idx="11"/>
          </p:nvPr>
        </p:nvSpPr>
        <p:spPr>
          <a:xfrm>
            <a:off x="9356655" y="6466574"/>
            <a:ext cx="2743200" cy="365125"/>
          </a:xfrm>
        </p:spPr>
        <p:txBody>
          <a:bodyPr/>
          <a:lstStyle/>
          <a:p>
            <a:fld id="{B5CEABB6-07DC-46E8-9B57-56EC44A396E5}" type="slidenum">
              <a:rPr lang="en-US" smtClean="0"/>
              <a:pPr/>
              <a:t>‹#›</a:t>
            </a:fld>
            <a:endParaRPr lang="en-US"/>
          </a:p>
        </p:txBody>
      </p:sp>
    </p:spTree>
    <p:extLst>
      <p:ext uri="{BB962C8B-B14F-4D97-AF65-F5344CB8AC3E}">
        <p14:creationId xmlns:p14="http://schemas.microsoft.com/office/powerpoint/2010/main" val="2267240376"/>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1008" userDrawn="1">
          <p15:clr>
            <a:srgbClr val="FBAE40"/>
          </p15:clr>
        </p15:guide>
        <p15:guide id="3" orient="horz" pos="1560" userDrawn="1">
          <p15:clr>
            <a:srgbClr val="FBAE40"/>
          </p15:clr>
        </p15:guide>
        <p15:guide id="4" pos="312" userDrawn="1">
          <p15:clr>
            <a:srgbClr val="FBAE40"/>
          </p15:clr>
        </p15:guide>
        <p15:guide id="5" pos="816" userDrawn="1">
          <p15:clr>
            <a:srgbClr val="FBAE40"/>
          </p15:clr>
        </p15:guide>
        <p15:guide id="6" pos="633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116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Ref idx="1003">
        <a:schemeClr val="bg1"/>
      </p:bgRef>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6174377" y="0"/>
            <a:ext cx="6017622"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tx1"/>
                </a:solidFill>
              </a:defRPr>
            </a:lvl1pPr>
          </a:lstStyle>
          <a:p>
            <a:r>
              <a:rPr lang="en-US"/>
              <a:t>CLICK TO add title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hasCustomPrompt="1"/>
          </p:nvPr>
        </p:nvSpPr>
        <p:spPr>
          <a:xfrm>
            <a:off x="1333500" y="2674013"/>
            <a:ext cx="2895600" cy="3269589"/>
          </a:xfrm>
        </p:spPr>
        <p:txBody>
          <a:bodyPr>
            <a:normAutofit/>
          </a:bodyPr>
          <a:lstStyle>
            <a:lvl1pPr marL="0" indent="0">
              <a:lnSpc>
                <a:spcPct val="140000"/>
              </a:lnSpc>
              <a:spcBef>
                <a:spcPts val="1000"/>
              </a:spcBef>
              <a:buNone/>
              <a:defRPr sz="1800">
                <a:solidFill>
                  <a:schemeClr val="tx1"/>
                </a:solidFill>
              </a:defRPr>
            </a:lvl1pPr>
            <a:lvl2pPr marL="457200" indent="0">
              <a:lnSpc>
                <a:spcPct val="140000"/>
              </a:lnSpc>
              <a:spcBef>
                <a:spcPts val="1000"/>
              </a:spcBef>
              <a:buNone/>
              <a:defRPr sz="1800">
                <a:solidFill>
                  <a:schemeClr val="tx1"/>
                </a:solidFill>
              </a:defRPr>
            </a:lvl2pPr>
            <a:lvl3pPr marL="914400" indent="0">
              <a:lnSpc>
                <a:spcPct val="140000"/>
              </a:lnSpc>
              <a:spcBef>
                <a:spcPts val="1000"/>
              </a:spcBef>
              <a:buNone/>
              <a:defRPr sz="1800">
                <a:solidFill>
                  <a:schemeClr val="tx1"/>
                </a:solidFill>
              </a:defRPr>
            </a:lvl3pPr>
            <a:lvl4pPr marL="1371600" indent="0">
              <a:lnSpc>
                <a:spcPct val="140000"/>
              </a:lnSpc>
              <a:spcBef>
                <a:spcPts val="1000"/>
              </a:spcBef>
              <a:buNone/>
              <a:defRPr sz="1800">
                <a:solidFill>
                  <a:schemeClr val="tx1"/>
                </a:solidFill>
              </a:defRPr>
            </a:lvl4pPr>
            <a:lvl5pPr marL="1828800" indent="0">
              <a:lnSpc>
                <a:spcPct val="140000"/>
              </a:lnSpc>
              <a:spcBef>
                <a:spcPts val="1000"/>
              </a:spcBef>
              <a:buNone/>
              <a:defRPr sz="1800">
                <a:solidFill>
                  <a:schemeClr val="tx1"/>
                </a:solidFill>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1333500" y="6356349"/>
            <a:ext cx="3819228" cy="365125"/>
          </a:xfrm>
        </p:spPr>
        <p:txBody>
          <a:bodyPr/>
          <a:lstStyle>
            <a:lvl1pPr algn="l">
              <a:defRPr sz="900">
                <a:solidFill>
                  <a:schemeClr val="tx1">
                    <a:lumMod val="65000"/>
                    <a:lumOff val="3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10077258" y="6483258"/>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98212493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1">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018"/>
            <a:ext cx="4179570" cy="3377354"/>
          </a:xfrm>
        </p:spPr>
        <p:txBody>
          <a:bodyPr anchor="b">
            <a:noAutofit/>
          </a:bodyPr>
          <a:lstStyle>
            <a:lvl1pPr algn="l">
              <a:defRPr sz="3600" spc="150" baseline="0">
                <a:solidFill>
                  <a:schemeClr val="tx1"/>
                </a:solidFill>
              </a:defRPr>
            </a:lvl1pPr>
          </a:lstStyle>
          <a:p>
            <a:r>
              <a:rPr lang="en-US"/>
              <a:t>CLICK TO add title</a:t>
            </a:r>
          </a:p>
        </p:txBody>
      </p:sp>
      <p:grpSp>
        <p:nvGrpSpPr>
          <p:cNvPr id="4" name="Group 3">
            <a:extLst>
              <a:ext uri="{FF2B5EF4-FFF2-40B4-BE49-F238E27FC236}">
                <a16:creationId xmlns:a16="http://schemas.microsoft.com/office/drawing/2014/main" id="{4A96E214-6A61-C8A7-B1DB-C8C260C13441}"/>
              </a:ext>
              <a:ext uri="{C183D7F6-B498-43B3-948B-1728B52AA6E4}">
                <adec:decorative xmlns:adec="http://schemas.microsoft.com/office/drawing/2017/decorative" val="1"/>
              </a:ext>
            </a:extLst>
          </p:cNvPr>
          <p:cNvGrpSpPr/>
          <p:nvPr userDrawn="1"/>
        </p:nvGrpSpPr>
        <p:grpSpPr>
          <a:xfrm>
            <a:off x="0" y="0"/>
            <a:ext cx="6557818" cy="6858000"/>
            <a:chOff x="0" y="0"/>
            <a:chExt cx="4762501" cy="5186363"/>
          </a:xfrm>
        </p:grpSpPr>
        <p:cxnSp>
          <p:nvCxnSpPr>
            <p:cNvPr id="5" name="Straight Connector 4">
              <a:extLst>
                <a:ext uri="{FF2B5EF4-FFF2-40B4-BE49-F238E27FC236}">
                  <a16:creationId xmlns:a16="http://schemas.microsoft.com/office/drawing/2014/main" id="{A18BC1BC-99D6-D9F4-19F9-AAE722E2AE61}"/>
                </a:ext>
              </a:extLst>
            </p:cNvPr>
            <p:cNvCxnSpPr>
              <a:cxnSpLocks/>
            </p:cNvCxnSpPr>
            <p:nvPr userDrawn="1"/>
          </p:nvCxnSpPr>
          <p:spPr>
            <a:xfrm flipH="1" flipV="1">
              <a:off x="0" y="876300"/>
              <a:ext cx="4762500" cy="16287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816F797-248B-2C75-29B9-DB65A809D47B}"/>
                </a:ext>
              </a:extLst>
            </p:cNvPr>
            <p:cNvCxnSpPr>
              <a:cxnSpLocks/>
            </p:cNvCxnSpPr>
            <p:nvPr userDrawn="1"/>
          </p:nvCxnSpPr>
          <p:spPr>
            <a:xfrm flipH="1" flipV="1">
              <a:off x="2638425" y="0"/>
              <a:ext cx="2124076" cy="5186363"/>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250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680"/>
            <a:ext cx="4179570" cy="3376691"/>
          </a:xfrm>
        </p:spPr>
        <p:txBody>
          <a:bodyPr anchor="b">
            <a:noAutofit/>
          </a:bodyPr>
          <a:lstStyle>
            <a:lvl1pPr algn="l">
              <a:defRPr sz="3600" spc="150" baseline="0">
                <a:solidFill>
                  <a:schemeClr val="bg1"/>
                </a:solidFill>
              </a:defRPr>
            </a:lvl1pPr>
          </a:lstStyle>
          <a:p>
            <a:r>
              <a:rPr lang="en-US"/>
              <a:t>CLICK TO add title</a:t>
            </a:r>
          </a:p>
        </p:txBody>
      </p:sp>
      <p:cxnSp>
        <p:nvCxnSpPr>
          <p:cNvPr id="7" name="Straight Connector 6">
            <a:extLst>
              <a:ext uri="{FF2B5EF4-FFF2-40B4-BE49-F238E27FC236}">
                <a16:creationId xmlns:a16="http://schemas.microsoft.com/office/drawing/2014/main" id="{5D8E94DD-0F7B-3F92-58EA-5F06D557BF40}"/>
              </a:ext>
              <a:ext uri="{C183D7F6-B498-43B3-948B-1728B52AA6E4}">
                <adec:decorative xmlns:adec="http://schemas.microsoft.com/office/drawing/2017/decorative" val="1"/>
              </a:ext>
            </a:extLst>
          </p:cNvPr>
          <p:cNvCxnSpPr>
            <a:cxnSpLocks/>
          </p:cNvCxnSpPr>
          <p:nvPr userDrawn="1"/>
        </p:nvCxnSpPr>
        <p:spPr>
          <a:xfrm>
            <a:off x="3990667" y="0"/>
            <a:ext cx="1126278" cy="25122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419F5397-34DB-BC88-ADF5-AA470A06FE50}"/>
              </a:ext>
            </a:extLst>
          </p:cNvPr>
          <p:cNvSpPr>
            <a:spLocks noGrp="1"/>
          </p:cNvSpPr>
          <p:nvPr>
            <p:ph type="pic" sz="quarter" idx="10"/>
          </p:nvPr>
        </p:nvSpPr>
        <p:spPr>
          <a:xfrm>
            <a:off x="0" y="-5080"/>
            <a:ext cx="6576291" cy="6872605"/>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p:spPr>
        <p:txBody>
          <a:bodyPr lIns="182880" tIns="182880" bIns="91440">
            <a:normAutofit/>
          </a:bodyPr>
          <a:lstStyle>
            <a:lvl1pPr marL="0" indent="0">
              <a:buNone/>
              <a:defRPr sz="2000">
                <a:solidFill>
                  <a:schemeClr val="bg1"/>
                </a:solidFill>
              </a:defRPr>
            </a:lvl1pPr>
          </a:lstStyle>
          <a:p>
            <a:r>
              <a:rPr lang="en-US"/>
              <a:t>Click icon to add picture</a:t>
            </a:r>
          </a:p>
        </p:txBody>
      </p:sp>
    </p:spTree>
    <p:extLst>
      <p:ext uri="{BB962C8B-B14F-4D97-AF65-F5344CB8AC3E}">
        <p14:creationId xmlns:p14="http://schemas.microsoft.com/office/powerpoint/2010/main" val="375401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22318" y="268360"/>
            <a:ext cx="7288282" cy="2121177"/>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3" name="Content Placeholder 3">
            <a:extLst>
              <a:ext uri="{FF2B5EF4-FFF2-40B4-BE49-F238E27FC236}">
                <a16:creationId xmlns:a16="http://schemas.microsoft.com/office/drawing/2014/main" id="{EAC9D25F-5B3D-F5B2-5D02-C6BC6AA8987B}"/>
              </a:ext>
            </a:extLst>
          </p:cNvPr>
          <p:cNvSpPr>
            <a:spLocks noGrp="1"/>
          </p:cNvSpPr>
          <p:nvPr>
            <p:ph sz="half" idx="2" hasCustomPrompt="1"/>
          </p:nvPr>
        </p:nvSpPr>
        <p:spPr>
          <a:xfrm>
            <a:off x="1322388" y="2763078"/>
            <a:ext cx="7288212" cy="3407051"/>
          </a:xfrm>
        </p:spPr>
        <p:txBody>
          <a:bodyPr>
            <a:normAutofit/>
          </a:bodyPr>
          <a:lstStyle>
            <a:lvl1pPr marL="0" indent="0">
              <a:lnSpc>
                <a:spcPct val="100000"/>
              </a:lnSpc>
              <a:buFont typeface="Arial" panose="020B0604020202020204" pitchFamily="34" charset="0"/>
              <a:buNone/>
              <a:defRPr sz="1800" b="1"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18E16CF1-2502-F2F0-2C27-2DD7979033E2}"/>
              </a:ext>
              <a:ext uri="{C183D7F6-B498-43B3-948B-1728B52AA6E4}">
                <adec:decorative xmlns:adec="http://schemas.microsoft.com/office/drawing/2017/decorative" val="1"/>
              </a:ext>
            </a:extLst>
          </p:cNvPr>
          <p:cNvGrpSpPr/>
          <p:nvPr userDrawn="1"/>
        </p:nvGrpSpPr>
        <p:grpSpPr>
          <a:xfrm>
            <a:off x="9096374" y="-25401"/>
            <a:ext cx="3095625" cy="6883401"/>
            <a:chOff x="9096375" y="-25401"/>
            <a:chExt cx="3095625" cy="6883401"/>
          </a:xfrm>
        </p:grpSpPr>
        <p:cxnSp>
          <p:nvCxnSpPr>
            <p:cNvPr id="10" name="Straight Connector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34E84FEE-D475-A71D-7996-5925602ECF9A}"/>
              </a:ext>
              <a:ext uri="{C183D7F6-B498-43B3-948B-1728B52AA6E4}">
                <adec:decorative xmlns:adec="http://schemas.microsoft.com/office/drawing/2017/decorative" val="1"/>
              </a:ext>
            </a:extLst>
          </p:cNvPr>
          <p:cNvCxnSpPr>
            <a:cxnSpLocks/>
          </p:cNvCxnSpPr>
          <p:nvPr userDrawn="1"/>
        </p:nvCxnSpPr>
        <p:spPr>
          <a:xfrm rot="10800000" flipH="1">
            <a:off x="-1" y="-25403"/>
            <a:ext cx="1210573" cy="204816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7459776D-4049-CB00-C321-0627C169BC51}"/>
              </a:ext>
            </a:extLst>
          </p:cNvPr>
          <p:cNvSpPr>
            <a:spLocks noGrp="1"/>
          </p:cNvSpPr>
          <p:nvPr>
            <p:ph type="ftr" sz="quarter" idx="11"/>
          </p:nvPr>
        </p:nvSpPr>
        <p:spPr>
          <a:xfrm>
            <a:off x="1333500" y="6356349"/>
            <a:ext cx="3819228" cy="365125"/>
          </a:xfrm>
        </p:spPr>
        <p:txBody>
          <a:bodyPr/>
          <a:lstStyle>
            <a:lvl1pPr algn="l">
              <a:defRPr sz="900"/>
            </a:lvl1pPr>
          </a:lstStyle>
          <a:p>
            <a:r>
              <a:rPr lang="en-US"/>
              <a:t>PRESENTATION TITLE</a:t>
            </a:r>
          </a:p>
        </p:txBody>
      </p:sp>
      <p:sp>
        <p:nvSpPr>
          <p:cNvPr id="16" name="Slide Number Placeholder 5">
            <a:extLst>
              <a:ext uri="{FF2B5EF4-FFF2-40B4-BE49-F238E27FC236}">
                <a16:creationId xmlns:a16="http://schemas.microsoft.com/office/drawing/2014/main" id="{EDE114AF-34C6-A062-7340-858BC27DA264}"/>
              </a:ext>
            </a:extLst>
          </p:cNvPr>
          <p:cNvSpPr>
            <a:spLocks noGrp="1"/>
          </p:cNvSpPr>
          <p:nvPr>
            <p:ph type="sldNum" sz="quarter" idx="12"/>
          </p:nvPr>
        </p:nvSpPr>
        <p:spPr>
          <a:xfrm>
            <a:off x="11043910" y="6355441"/>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424973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3">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06400"/>
            <a:ext cx="4179570" cy="3457971"/>
          </a:xfrm>
        </p:spPr>
        <p:txBody>
          <a:bodyPr anchor="b">
            <a:noAutofit/>
          </a:bodyPr>
          <a:lstStyle>
            <a:lvl1pPr algn="l">
              <a:defRPr sz="3600" spc="150" baseline="0">
                <a:solidFill>
                  <a:schemeClr val="bg1"/>
                </a:solidFill>
              </a:defRPr>
            </a:lvl1pPr>
          </a:lstStyle>
          <a:p>
            <a:r>
              <a:rPr lang="en-US"/>
              <a:t>CLICK TO add title</a:t>
            </a:r>
          </a:p>
        </p:txBody>
      </p:sp>
      <p:pic>
        <p:nvPicPr>
          <p:cNvPr id="4" name="Graphic 3">
            <a:extLst>
              <a:ext uri="{FF2B5EF4-FFF2-40B4-BE49-F238E27FC236}">
                <a16:creationId xmlns:a16="http://schemas.microsoft.com/office/drawing/2014/main" id="{5E045004-3604-59DC-13E0-7A0B2DF78C4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314993"/>
            <a:ext cx="5327367" cy="4714331"/>
          </a:xfrm>
          <a:prstGeom prst="rect">
            <a:avLst/>
          </a:prstGeom>
        </p:spPr>
      </p:pic>
    </p:spTree>
    <p:extLst>
      <p:ext uri="{BB962C8B-B14F-4D97-AF65-F5344CB8AC3E}">
        <p14:creationId xmlns:p14="http://schemas.microsoft.com/office/powerpoint/2010/main" val="44032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55F7B05-9431-1FBA-415D-6CF2DF562B9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093633" cy="3912394"/>
          </a:xfrm>
          <a:prstGeom prst="rect">
            <a:avLst/>
          </a:prstGeom>
        </p:spPr>
      </p:pic>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568961"/>
            <a:ext cx="8420100"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97255"/>
            <a:ext cx="3924300"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7" name="Content Placeholder 3">
            <a:extLst>
              <a:ext uri="{FF2B5EF4-FFF2-40B4-BE49-F238E27FC236}">
                <a16:creationId xmlns:a16="http://schemas.microsoft.com/office/drawing/2014/main" id="{07FF22E3-5928-787E-B062-FA18127D3BD9}"/>
              </a:ext>
            </a:extLst>
          </p:cNvPr>
          <p:cNvSpPr>
            <a:spLocks noGrp="1"/>
          </p:cNvSpPr>
          <p:nvPr>
            <p:ph sz="half" idx="13" hasCustomPrompt="1"/>
          </p:nvPr>
        </p:nvSpPr>
        <p:spPr>
          <a:xfrm>
            <a:off x="2933700" y="3251596"/>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97255"/>
            <a:ext cx="3943627"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9" name="Content Placeholder 3">
            <a:extLst>
              <a:ext uri="{FF2B5EF4-FFF2-40B4-BE49-F238E27FC236}">
                <a16:creationId xmlns:a16="http://schemas.microsoft.com/office/drawing/2014/main" id="{178E4D0B-96F1-45F3-6B2A-5FA31A37257F}"/>
              </a:ext>
            </a:extLst>
          </p:cNvPr>
          <p:cNvSpPr>
            <a:spLocks noGrp="1"/>
          </p:cNvSpPr>
          <p:nvPr>
            <p:ph sz="half" idx="14" hasCustomPrompt="1"/>
          </p:nvPr>
        </p:nvSpPr>
        <p:spPr>
          <a:xfrm>
            <a:off x="7410173" y="3251595"/>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5F41582C-9AD2-F126-40F3-D43E77D158C8}"/>
              </a:ext>
            </a:extLst>
          </p:cNvPr>
          <p:cNvSpPr>
            <a:spLocks noGrp="1"/>
          </p:cNvSpPr>
          <p:nvPr>
            <p:ph type="ftr" sz="quarter" idx="11"/>
          </p:nvPr>
        </p:nvSpPr>
        <p:spPr>
          <a:xfrm>
            <a:off x="2969260" y="6356349"/>
            <a:ext cx="3819228" cy="365125"/>
          </a:xfrm>
        </p:spPr>
        <p:txBody>
          <a:bodyPr/>
          <a:lstStyle>
            <a:lvl1pPr algn="l">
              <a:defRPr sz="900"/>
            </a:lvl1pPr>
          </a:lstStyle>
          <a:p>
            <a:r>
              <a:rPr lang="en-US"/>
              <a:t>PRESENTATION TITLE</a:t>
            </a:r>
          </a:p>
        </p:txBody>
      </p:sp>
      <p:sp>
        <p:nvSpPr>
          <p:cNvPr id="14" name="Slide Number Placeholder 5">
            <a:extLst>
              <a:ext uri="{FF2B5EF4-FFF2-40B4-BE49-F238E27FC236}">
                <a16:creationId xmlns:a16="http://schemas.microsoft.com/office/drawing/2014/main" id="{341F76B1-7BEF-7A88-1394-1164BFF082E5}"/>
              </a:ext>
            </a:extLst>
          </p:cNvPr>
          <p:cNvSpPr>
            <a:spLocks noGrp="1"/>
          </p:cNvSpPr>
          <p:nvPr>
            <p:ph type="sldNum" sz="quarter" idx="12"/>
          </p:nvPr>
        </p:nvSpPr>
        <p:spPr>
          <a:xfrm>
            <a:off x="11104870" y="6364149"/>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28401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341120" y="558801"/>
            <a:ext cx="9953308"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grpSp>
        <p:nvGrpSpPr>
          <p:cNvPr id="10" name="Group 9">
            <a:extLst>
              <a:ext uri="{FF2B5EF4-FFF2-40B4-BE49-F238E27FC236}">
                <a16:creationId xmlns:a16="http://schemas.microsoft.com/office/drawing/2014/main" id="{6A217F83-0BDB-C70B-29FE-2651DE191533}"/>
              </a:ext>
              <a:ext uri="{C183D7F6-B498-43B3-948B-1728B52AA6E4}">
                <adec:decorative xmlns:adec="http://schemas.microsoft.com/office/drawing/2017/decorative" val="1"/>
              </a:ext>
            </a:extLst>
          </p:cNvPr>
          <p:cNvGrpSpPr/>
          <p:nvPr userDrawn="1"/>
        </p:nvGrpSpPr>
        <p:grpSpPr>
          <a:xfrm>
            <a:off x="4429817" y="0"/>
            <a:ext cx="7762183" cy="2754814"/>
            <a:chOff x="7334250" y="0"/>
            <a:chExt cx="4857750" cy="1724025"/>
          </a:xfrm>
        </p:grpSpPr>
        <p:cxnSp>
          <p:nvCxnSpPr>
            <p:cNvPr id="11" name="Straight Connector 10">
              <a:extLst>
                <a:ext uri="{FF2B5EF4-FFF2-40B4-BE49-F238E27FC236}">
                  <a16:creationId xmlns:a16="http://schemas.microsoft.com/office/drawing/2014/main" id="{E0C62368-3F79-C078-7086-B23D2F5A09F8}"/>
                </a:ext>
              </a:extLst>
            </p:cNvPr>
            <p:cNvCxnSpPr/>
            <p:nvPr userDrawn="1"/>
          </p:nvCxnSpPr>
          <p:spPr>
            <a:xfrm flipH="1" flipV="1">
              <a:off x="7334250" y="0"/>
              <a:ext cx="4857750" cy="76200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9BDD71-BF2E-BDB0-A625-D8371AEA1CAB}"/>
                </a:ext>
              </a:extLst>
            </p:cNvPr>
            <p:cNvCxnSpPr>
              <a:cxnSpLocks/>
            </p:cNvCxnSpPr>
            <p:nvPr userDrawn="1"/>
          </p:nvCxnSpPr>
          <p:spPr>
            <a:xfrm>
              <a:off x="11487150" y="0"/>
              <a:ext cx="704850" cy="172402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Text Placeholder 2">
            <a:extLst>
              <a:ext uri="{FF2B5EF4-FFF2-40B4-BE49-F238E27FC236}">
                <a16:creationId xmlns:a16="http://schemas.microsoft.com/office/drawing/2014/main" id="{83354B96-CD25-BE1C-8CA2-3825F820B759}"/>
              </a:ext>
            </a:extLst>
          </p:cNvPr>
          <p:cNvSpPr>
            <a:spLocks noGrp="1"/>
          </p:cNvSpPr>
          <p:nvPr>
            <p:ph type="body" idx="1" hasCustomPrompt="1"/>
          </p:nvPr>
        </p:nvSpPr>
        <p:spPr>
          <a:xfrm>
            <a:off x="1341120" y="2960877"/>
            <a:ext cx="2722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5" name="Content Placeholder 3">
            <a:extLst>
              <a:ext uri="{FF2B5EF4-FFF2-40B4-BE49-F238E27FC236}">
                <a16:creationId xmlns:a16="http://schemas.microsoft.com/office/drawing/2014/main" id="{CDD81865-54C7-7674-4B2E-041D05C1D146}"/>
              </a:ext>
            </a:extLst>
          </p:cNvPr>
          <p:cNvSpPr>
            <a:spLocks noGrp="1"/>
          </p:cNvSpPr>
          <p:nvPr>
            <p:ph sz="half" idx="15" hasCustomPrompt="1"/>
          </p:nvPr>
        </p:nvSpPr>
        <p:spPr>
          <a:xfrm>
            <a:off x="1341120" y="3392035"/>
            <a:ext cx="2722880" cy="2907164"/>
          </a:xfrm>
        </p:spPr>
        <p:txBody>
          <a:bodyPr tIns="0">
            <a:normAutofit/>
          </a:bodyPr>
          <a:lstStyle>
            <a:lvl1pPr marL="283464" indent="-283464">
              <a:lnSpc>
                <a:spcPct val="100000"/>
              </a:lnSpc>
              <a:buFont typeface="+mj-lt"/>
              <a:buAutoNum type="arabicPeriod"/>
              <a:defRPr sz="1800" b="0" spc="50" baseline="0"/>
            </a:lvl1pPr>
            <a:lvl2pPr marL="566928" indent="-342900">
              <a:lnSpc>
                <a:spcPct val="100000"/>
              </a:lnSpc>
              <a:spcBef>
                <a:spcPts val="1000"/>
              </a:spcBef>
              <a:buFont typeface="+mj-lt"/>
              <a:buAutoNum type="alphaLcPeriod"/>
              <a:defRPr sz="1800" spc="50" baseline="0"/>
            </a:lvl2pPr>
            <a:lvl3pPr marL="850392" indent="-342900">
              <a:lnSpc>
                <a:spcPct val="100000"/>
              </a:lnSpc>
              <a:spcBef>
                <a:spcPts val="1000"/>
              </a:spcBef>
              <a:buFont typeface="+mj-lt"/>
              <a:buAutoNum type="arabicParenR"/>
              <a:defRPr sz="1800" spc="50" baseline="0"/>
            </a:lvl3pPr>
            <a:lvl4pPr marL="1042416" indent="-342900">
              <a:lnSpc>
                <a:spcPct val="100000"/>
              </a:lnSpc>
              <a:spcBef>
                <a:spcPts val="1000"/>
              </a:spcBef>
              <a:buFont typeface="+mj-lt"/>
              <a:buAutoNum type="alphaLcParenR"/>
              <a:defRPr sz="1800" spc="50" baseline="0"/>
            </a:lvl4pPr>
            <a:lvl5pPr marL="1074420" indent="-400050">
              <a:lnSpc>
                <a:spcPct val="100000"/>
              </a:lnSpc>
              <a:spcBef>
                <a:spcPts val="1000"/>
              </a:spcBef>
              <a:buFont typeface="+mj-lt"/>
              <a:buAutoNum type="romanLcPeriod"/>
              <a:defRPr sz="1800" spc="50" baseline="0"/>
            </a:lvl5pPr>
          </a:lstStyle>
          <a:p>
            <a:pPr lvl="0"/>
            <a:r>
              <a:rPr lang="en-US"/>
              <a:t>Click to add content</a:t>
            </a:r>
          </a:p>
          <a:p>
            <a:pPr lvl="1"/>
            <a:r>
              <a:rPr lang="en-US"/>
              <a:t>Second level</a:t>
            </a:r>
          </a:p>
          <a:p>
            <a:pPr lvl="2"/>
            <a:r>
              <a:rPr lang="en-US"/>
              <a:t>Third level</a:t>
            </a:r>
          </a:p>
          <a:p>
            <a:pPr lvl="3"/>
            <a:r>
              <a:rPr lang="en-US"/>
              <a:t>Fourth level</a:t>
            </a:r>
          </a:p>
        </p:txBody>
      </p:sp>
      <p:sp>
        <p:nvSpPr>
          <p:cNvPr id="17" name="Text Placeholder 2">
            <a:extLst>
              <a:ext uri="{FF2B5EF4-FFF2-40B4-BE49-F238E27FC236}">
                <a16:creationId xmlns:a16="http://schemas.microsoft.com/office/drawing/2014/main" id="{6F39BA57-7F1C-623F-BC7F-B689C5AC33EA}"/>
              </a:ext>
            </a:extLst>
          </p:cNvPr>
          <p:cNvSpPr>
            <a:spLocks noGrp="1"/>
          </p:cNvSpPr>
          <p:nvPr>
            <p:ph type="body" idx="10" hasCustomPrompt="1"/>
          </p:nvPr>
        </p:nvSpPr>
        <p:spPr>
          <a:xfrm>
            <a:off x="4754881" y="2960877"/>
            <a:ext cx="5516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text</a:t>
            </a:r>
          </a:p>
        </p:txBody>
      </p:sp>
      <p:sp>
        <p:nvSpPr>
          <p:cNvPr id="3" name="Content Placeholder 3">
            <a:extLst>
              <a:ext uri="{FF2B5EF4-FFF2-40B4-BE49-F238E27FC236}">
                <a16:creationId xmlns:a16="http://schemas.microsoft.com/office/drawing/2014/main" id="{94BF07A4-5A33-0B3C-A378-AB2435F1D5FF}"/>
              </a:ext>
            </a:extLst>
          </p:cNvPr>
          <p:cNvSpPr>
            <a:spLocks noGrp="1"/>
          </p:cNvSpPr>
          <p:nvPr>
            <p:ph sz="half" idx="14" hasCustomPrompt="1"/>
          </p:nvPr>
        </p:nvSpPr>
        <p:spPr>
          <a:xfrm>
            <a:off x="4754881" y="3324859"/>
            <a:ext cx="5506720" cy="303148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9" name="Footer Placeholder 4">
            <a:extLst>
              <a:ext uri="{FF2B5EF4-FFF2-40B4-BE49-F238E27FC236}">
                <a16:creationId xmlns:a16="http://schemas.microsoft.com/office/drawing/2014/main" id="{63DC63A6-41FE-6C2D-9A53-0AE4A6DBF39B}"/>
              </a:ext>
            </a:extLst>
          </p:cNvPr>
          <p:cNvSpPr>
            <a:spLocks noGrp="1"/>
          </p:cNvSpPr>
          <p:nvPr>
            <p:ph type="ftr" sz="quarter" idx="12"/>
          </p:nvPr>
        </p:nvSpPr>
        <p:spPr>
          <a:xfrm>
            <a:off x="1333500" y="6356349"/>
            <a:ext cx="3819228" cy="365125"/>
          </a:xfrm>
        </p:spPr>
        <p:txBody>
          <a:bodyPr/>
          <a:lstStyle>
            <a:lvl1pPr algn="l">
              <a:defRPr sz="900"/>
            </a:lvl1pPr>
          </a:lstStyle>
          <a:p>
            <a:r>
              <a:rPr lang="en-US"/>
              <a:t>PRESENTATION TITLE</a:t>
            </a:r>
          </a:p>
        </p:txBody>
      </p:sp>
      <p:sp>
        <p:nvSpPr>
          <p:cNvPr id="20" name="Slide Number Placeholder 5">
            <a:extLst>
              <a:ext uri="{FF2B5EF4-FFF2-40B4-BE49-F238E27FC236}">
                <a16:creationId xmlns:a16="http://schemas.microsoft.com/office/drawing/2014/main" id="{0B5130EC-B05B-5489-FBEC-DBEB6D1E737D}"/>
              </a:ext>
            </a:extLst>
          </p:cNvPr>
          <p:cNvSpPr>
            <a:spLocks noGrp="1"/>
          </p:cNvSpPr>
          <p:nvPr>
            <p:ph type="sldNum" sz="quarter" idx="13"/>
          </p:nvPr>
        </p:nvSpPr>
        <p:spPr>
          <a:xfrm>
            <a:off x="11135085" y="6356349"/>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211208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B2CC92D-F90A-CB67-4860-D6939AC29566}"/>
              </a:ext>
              <a:ext uri="{C183D7F6-B498-43B3-948B-1728B52AA6E4}">
                <adec:decorative xmlns:adec="http://schemas.microsoft.com/office/drawing/2017/decorative" val="1"/>
              </a:ext>
            </a:extLst>
          </p:cNvPr>
          <p:cNvCxnSpPr>
            <a:cxnSpLocks/>
          </p:cNvCxnSpPr>
          <p:nvPr userDrawn="1"/>
        </p:nvCxnSpPr>
        <p:spPr>
          <a:xfrm flipH="1" flipV="1">
            <a:off x="2101580" y="0"/>
            <a:ext cx="1286054" cy="390144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4" y="1671639"/>
            <a:ext cx="5884027"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add title</a:t>
            </a:r>
          </a:p>
        </p:txBody>
      </p:sp>
      <p:sp>
        <p:nvSpPr>
          <p:cNvPr id="5" name="Slide Number Placeholder 5">
            <a:extLst>
              <a:ext uri="{FF2B5EF4-FFF2-40B4-BE49-F238E27FC236}">
                <a16:creationId xmlns:a16="http://schemas.microsoft.com/office/drawing/2014/main" id="{75967A9D-0B53-4F3F-0872-495C23A33235}"/>
              </a:ext>
            </a:extLst>
          </p:cNvPr>
          <p:cNvSpPr>
            <a:spLocks noGrp="1"/>
          </p:cNvSpPr>
          <p:nvPr>
            <p:ph type="sldNum" sz="quarter" idx="12"/>
          </p:nvPr>
        </p:nvSpPr>
        <p:spPr>
          <a:xfrm>
            <a:off x="11026493" y="6356348"/>
            <a:ext cx="987552" cy="365125"/>
          </a:xfrm>
        </p:spPr>
        <p:txBody>
          <a:bodyPr/>
          <a:lstStyle>
            <a:lvl1pPr>
              <a:defRPr sz="900"/>
            </a:lvl1pPr>
          </a:lstStyle>
          <a:p>
            <a:fld id="{A49DFD55-3C28-40EF-9E31-A92D2E4017FF}" type="slidenum">
              <a:rPr lang="en-US" smtClean="0"/>
              <a:pPr/>
              <a:t>‹#›</a:t>
            </a:fld>
            <a:endParaRPr lang="en-US"/>
          </a:p>
        </p:txBody>
      </p:sp>
      <p:sp>
        <p:nvSpPr>
          <p:cNvPr id="8" name="Content Placeholder 3">
            <a:extLst>
              <a:ext uri="{FF2B5EF4-FFF2-40B4-BE49-F238E27FC236}">
                <a16:creationId xmlns:a16="http://schemas.microsoft.com/office/drawing/2014/main" id="{643B0E9A-A777-8745-6A36-0A79CB5E036B}"/>
              </a:ext>
            </a:extLst>
          </p:cNvPr>
          <p:cNvSpPr>
            <a:spLocks noGrp="1"/>
          </p:cNvSpPr>
          <p:nvPr>
            <p:ph sz="half" idx="14" hasCustomPrompt="1"/>
          </p:nvPr>
        </p:nvSpPr>
        <p:spPr>
          <a:xfrm>
            <a:off x="5453725" y="3660774"/>
            <a:ext cx="5907176" cy="2536826"/>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grpSp>
        <p:nvGrpSpPr>
          <p:cNvPr id="23" name="Group 22">
            <a:extLst>
              <a:ext uri="{FF2B5EF4-FFF2-40B4-BE49-F238E27FC236}">
                <a16:creationId xmlns:a16="http://schemas.microsoft.com/office/drawing/2014/main" id="{17CC7482-523E-517D-19FB-B8BEA483DA41}"/>
              </a:ext>
            </a:extLst>
          </p:cNvPr>
          <p:cNvGrpSpPr/>
          <p:nvPr userDrawn="1"/>
        </p:nvGrpSpPr>
        <p:grpSpPr>
          <a:xfrm>
            <a:off x="0" y="-33402"/>
            <a:ext cx="4057322" cy="6894576"/>
            <a:chOff x="-51379" y="-27432"/>
            <a:chExt cx="5505105" cy="6894576"/>
          </a:xfrm>
        </p:grpSpPr>
        <p:sp>
          <p:nvSpPr>
            <p:cNvPr id="17" name="Parallelogram 16">
              <a:extLst>
                <a:ext uri="{FF2B5EF4-FFF2-40B4-BE49-F238E27FC236}">
                  <a16:creationId xmlns:a16="http://schemas.microsoft.com/office/drawing/2014/main" id="{D2FD70DF-964A-6120-D1FA-96ED7CF45693}"/>
                </a:ext>
              </a:extLst>
            </p:cNvPr>
            <p:cNvSpPr/>
            <p:nvPr userDrawn="1"/>
          </p:nvSpPr>
          <p:spPr>
            <a:xfrm flipH="1">
              <a:off x="-51378" y="-18288"/>
              <a:ext cx="5505104" cy="6885432"/>
            </a:xfrm>
            <a:prstGeom prst="parallelogram">
              <a:avLst>
                <a:gd name="adj" fmla="val 53215"/>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D4A758D8-AE8E-89EE-5D17-B947E43E942D}"/>
                </a:ext>
              </a:extLst>
            </p:cNvPr>
            <p:cNvSpPr/>
            <p:nvPr userDrawn="1"/>
          </p:nvSpPr>
          <p:spPr>
            <a:xfrm>
              <a:off x="-51379" y="-27432"/>
              <a:ext cx="3039675" cy="6885432"/>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a:extLst>
                <a:ext uri="{FF2B5EF4-FFF2-40B4-BE49-F238E27FC236}">
                  <a16:creationId xmlns:a16="http://schemas.microsoft.com/office/drawing/2014/main" id="{F7C4CE2A-5CAC-59FA-F922-FDD5D0CDFAF4}"/>
                </a:ext>
              </a:extLst>
            </p:cNvPr>
            <p:cNvSpPr/>
            <p:nvPr userDrawn="1"/>
          </p:nvSpPr>
          <p:spPr>
            <a:xfrm>
              <a:off x="-51379" y="4835951"/>
              <a:ext cx="965779" cy="202204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4">
            <a:extLst>
              <a:ext uri="{FF2B5EF4-FFF2-40B4-BE49-F238E27FC236}">
                <a16:creationId xmlns:a16="http://schemas.microsoft.com/office/drawing/2014/main" id="{04569D00-2037-2A8D-943B-22FAC1C0B690}"/>
              </a:ext>
            </a:extLst>
          </p:cNvPr>
          <p:cNvSpPr>
            <a:spLocks noGrp="1"/>
          </p:cNvSpPr>
          <p:nvPr>
            <p:ph type="ftr" sz="quarter" idx="11"/>
          </p:nvPr>
        </p:nvSpPr>
        <p:spPr>
          <a:xfrm>
            <a:off x="825500" y="6356349"/>
            <a:ext cx="3819228" cy="365125"/>
          </a:xfrm>
        </p:spPr>
        <p:txBody>
          <a:bodyPr/>
          <a:lstStyle>
            <a:lvl1pPr algn="l">
              <a:defRPr sz="900"/>
            </a:lvl1pPr>
          </a:lstStyle>
          <a:p>
            <a:r>
              <a:rPr lang="en-US"/>
              <a:t>PRESENTATION TITLE</a:t>
            </a:r>
          </a:p>
        </p:txBody>
      </p:sp>
      <p:cxnSp>
        <p:nvCxnSpPr>
          <p:cNvPr id="7" name="Straight Connector 6">
            <a:extLst>
              <a:ext uri="{FF2B5EF4-FFF2-40B4-BE49-F238E27FC236}">
                <a16:creationId xmlns:a16="http://schemas.microsoft.com/office/drawing/2014/main" id="{8A45003D-B40E-EFC7-2DC2-E794867A79C6}"/>
              </a:ext>
              <a:ext uri="{C183D7F6-B498-43B3-948B-1728B52AA6E4}">
                <adec:decorative xmlns:adec="http://schemas.microsoft.com/office/drawing/2017/decorative" val="1"/>
              </a:ext>
            </a:extLst>
          </p:cNvPr>
          <p:cNvCxnSpPr>
            <a:cxnSpLocks/>
          </p:cNvCxnSpPr>
          <p:nvPr userDrawn="1"/>
        </p:nvCxnSpPr>
        <p:spPr>
          <a:xfrm flipH="1" flipV="1">
            <a:off x="0" y="-8148"/>
            <a:ext cx="3728809" cy="106292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9307286"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70" r:id="rId4"/>
    <p:sldLayoutId id="2147483651" r:id="rId5"/>
    <p:sldLayoutId id="2147483671" r:id="rId6"/>
    <p:sldLayoutId id="2147483672" r:id="rId7"/>
    <p:sldLayoutId id="2147483673" r:id="rId8"/>
    <p:sldLayoutId id="2147483664" r:id="rId9"/>
    <p:sldLayoutId id="2147483674" r:id="rId10"/>
    <p:sldLayoutId id="2147483653" r:id="rId11"/>
    <p:sldLayoutId id="2147483667" r:id="rId12"/>
    <p:sldLayoutId id="2147483665" r:id="rId13"/>
    <p:sldLayoutId id="2147483675" r:id="rId14"/>
    <p:sldLayoutId id="2147483676" r:id="rId15"/>
    <p:sldLayoutId id="2147483677" r:id="rId16"/>
    <p:sldLayoutId id="2147483678" r:id="rId17"/>
  </p:sldLayoutIdLst>
  <p:hf hdr="0" ft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441918" y="3329790"/>
            <a:ext cx="4941771" cy="3200400"/>
          </a:xfrm>
        </p:spPr>
        <p:txBody>
          <a:bodyPr anchor="ctr"/>
          <a:lstStyle/>
          <a:p>
            <a:r>
              <a:rPr lang="en-US" dirty="0"/>
              <a:t>Sylvan Hills </a:t>
            </a:r>
            <a:br>
              <a:rPr lang="en-US" dirty="0"/>
            </a:br>
            <a:r>
              <a:rPr lang="en-US" dirty="0"/>
              <a:t>FY26 Budget Feedback Meeting</a:t>
            </a:r>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615EE-134F-CEEE-5B4A-837A55AB6646}"/>
              </a:ext>
            </a:extLst>
          </p:cNvPr>
          <p:cNvSpPr>
            <a:spLocks noGrp="1"/>
          </p:cNvSpPr>
          <p:nvPr>
            <p:ph type="title"/>
          </p:nvPr>
        </p:nvSpPr>
        <p:spPr>
          <a:xfrm>
            <a:off x="447556" y="214468"/>
            <a:ext cx="7766285" cy="689993"/>
          </a:xfrm>
        </p:spPr>
        <p:txBody>
          <a:bodyPr/>
          <a:lstStyle/>
          <a:p>
            <a:r>
              <a:rPr lang="en-US"/>
              <a:t>FY 26 Budget Parameters</a:t>
            </a:r>
          </a:p>
        </p:txBody>
      </p:sp>
      <p:graphicFrame>
        <p:nvGraphicFramePr>
          <p:cNvPr id="5" name="Table 4">
            <a:extLst>
              <a:ext uri="{FF2B5EF4-FFF2-40B4-BE49-F238E27FC236}">
                <a16:creationId xmlns:a16="http://schemas.microsoft.com/office/drawing/2014/main" id="{76508E58-2531-A5A5-8144-93FAF20D5ECF}"/>
              </a:ext>
            </a:extLst>
          </p:cNvPr>
          <p:cNvGraphicFramePr>
            <a:graphicFrameLocks noGrp="1"/>
          </p:cNvGraphicFramePr>
          <p:nvPr/>
        </p:nvGraphicFramePr>
        <p:xfrm>
          <a:off x="1964016" y="983679"/>
          <a:ext cx="8046720" cy="5252949"/>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4008">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panose="020B0604020202020204" pitchFamily="34" charset="0"/>
                          <a:cs typeface="Arial" panose="020B0604020202020204" pitchFamily="34" charset="0"/>
                        </a:rPr>
                        <a:t>FY26 Ranked School Priorities</a:t>
                      </a:r>
                    </a:p>
                  </a:txBody>
                  <a:tcPr/>
                </a:tc>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354625">
                <a:tc>
                  <a:txBody>
                    <a:bodyPr/>
                    <a:lstStyle/>
                    <a:p>
                      <a:pPr algn="ctr"/>
                      <a:r>
                        <a:rPr lang="en-US" sz="1750"/>
                        <a:t>Maintain lower class sizes in the primary years by funding parapros in 1</a:t>
                      </a:r>
                      <a:r>
                        <a:rPr lang="en-US" sz="1750" baseline="30000"/>
                        <a:t>st</a:t>
                      </a:r>
                      <a:r>
                        <a:rPr lang="en-US" sz="1750"/>
                        <a:t> and second grade</a:t>
                      </a:r>
                    </a:p>
                  </a:txBody>
                  <a:tcPr/>
                </a:tc>
                <a:tc>
                  <a:txBody>
                    <a:bodyPr/>
                    <a:lstStyle/>
                    <a:p>
                      <a:pPr algn="ctr"/>
                      <a:r>
                        <a:rPr lang="en-US" sz="1750"/>
                        <a:t>47%</a:t>
                      </a:r>
                      <a:r>
                        <a:rPr lang="en-US" sz="1750" baseline="0"/>
                        <a:t> mobility rate requires a great deal of teacher attention to students who enter our school throughout the year – many of which are below level. </a:t>
                      </a:r>
                      <a:endParaRPr lang="en-US" sz="1750"/>
                    </a:p>
                  </a:txBody>
                  <a:tcPr/>
                </a:tc>
                <a:extLst>
                  <a:ext uri="{0D108BD9-81ED-4DB2-BD59-A6C34878D82A}">
                    <a16:rowId xmlns:a16="http://schemas.microsoft.com/office/drawing/2014/main" val="10001"/>
                  </a:ext>
                </a:extLst>
              </a:tr>
              <a:tr h="1101087">
                <a:tc>
                  <a:txBody>
                    <a:bodyPr/>
                    <a:lstStyle/>
                    <a:p>
                      <a:pPr algn="ctr"/>
                      <a:r>
                        <a:rPr lang="en-US" sz="1750"/>
                        <a:t>Maximize wrap around services </a:t>
                      </a:r>
                      <a:r>
                        <a:rPr lang="en-US" sz="1750" err="1"/>
                        <a:t>ie</a:t>
                      </a:r>
                      <a:r>
                        <a:rPr lang="en-US" sz="1750"/>
                        <a:t>: Nurse, SSW, Counseling</a:t>
                      </a:r>
                    </a:p>
                  </a:txBody>
                  <a:tcPr/>
                </a:tc>
                <a:tc>
                  <a:txBody>
                    <a:bodyPr/>
                    <a:lstStyle/>
                    <a:p>
                      <a:pPr algn="ctr"/>
                      <a:r>
                        <a:rPr lang="en-US" sz="1750"/>
                        <a:t>This continues to be a need for our students, but we need to look closely at maximizing our budget to make this work. </a:t>
                      </a:r>
                    </a:p>
                  </a:txBody>
                  <a:tcPr/>
                </a:tc>
                <a:extLst>
                  <a:ext uri="{0D108BD9-81ED-4DB2-BD59-A6C34878D82A}">
                    <a16:rowId xmlns:a16="http://schemas.microsoft.com/office/drawing/2014/main" val="10002"/>
                  </a:ext>
                </a:extLst>
              </a:tr>
              <a:tr h="2115244">
                <a:tc>
                  <a:txBody>
                    <a:bodyPr/>
                    <a:lstStyle/>
                    <a:p>
                      <a:pPr algn="ctr"/>
                      <a:r>
                        <a:rPr lang="en-US" sz="1750"/>
                        <a:t>Increase</a:t>
                      </a:r>
                      <a:r>
                        <a:rPr lang="en-US" sz="1750" baseline="0"/>
                        <a:t> Reading/</a:t>
                      </a:r>
                      <a:r>
                        <a:rPr lang="en-US" sz="1750" baseline="0" err="1"/>
                        <a:t>Lexiles</a:t>
                      </a:r>
                      <a:r>
                        <a:rPr lang="en-US" sz="1750" baseline="0"/>
                        <a:t> and writing of 3</a:t>
                      </a:r>
                      <a:r>
                        <a:rPr lang="en-US" sz="1750" baseline="30000"/>
                        <a:t>rd</a:t>
                      </a:r>
                      <a:r>
                        <a:rPr lang="en-US" sz="1750" baseline="0"/>
                        <a:t> – 5</a:t>
                      </a:r>
                      <a:r>
                        <a:rPr lang="en-US" sz="1750" baseline="30000"/>
                        <a:t>th</a:t>
                      </a:r>
                      <a:r>
                        <a:rPr lang="en-US" sz="1750" baseline="0"/>
                        <a:t> grade students.  How can we restructure our program to achieve this? </a:t>
                      </a:r>
                      <a:endParaRPr lang="en-US" sz="1750"/>
                    </a:p>
                  </a:txBody>
                  <a:tcPr/>
                </a:tc>
                <a:tc>
                  <a:txBody>
                    <a:bodyPr/>
                    <a:lstStyle/>
                    <a:p>
                      <a:pPr algn="ctr"/>
                      <a:r>
                        <a:rPr lang="en-US" sz="1750"/>
                        <a:t>Data indicates that students who have been with us for more than one year have greater</a:t>
                      </a:r>
                      <a:r>
                        <a:rPr lang="en-US" sz="1750" baseline="0"/>
                        <a:t> performance levels than students who are transient.  With 47% of our students coming and going, there is a need to target these students.</a:t>
                      </a:r>
                      <a:endParaRPr lang="en-US" sz="1750"/>
                    </a:p>
                  </a:txBody>
                  <a:tcPr/>
                </a:tc>
                <a:extLst>
                  <a:ext uri="{0D108BD9-81ED-4DB2-BD59-A6C34878D82A}">
                    <a16:rowId xmlns:a16="http://schemas.microsoft.com/office/drawing/2014/main" val="10003"/>
                  </a:ext>
                </a:extLst>
              </a:tr>
            </a:tbl>
          </a:graphicData>
        </a:graphic>
      </p:graphicFrame>
      <p:sp>
        <p:nvSpPr>
          <p:cNvPr id="3" name="Slide Number Placeholder 2">
            <a:extLst>
              <a:ext uri="{FF2B5EF4-FFF2-40B4-BE49-F238E27FC236}">
                <a16:creationId xmlns:a16="http://schemas.microsoft.com/office/drawing/2014/main" id="{AEA22536-0713-83F3-8A46-71D87B30F3A6}"/>
              </a:ext>
            </a:extLst>
          </p:cNvPr>
          <p:cNvSpPr>
            <a:spLocks noGrp="1"/>
          </p:cNvSpPr>
          <p:nvPr>
            <p:ph type="sldNum" sz="quarter" idx="11"/>
          </p:nvPr>
        </p:nvSpPr>
        <p:spPr/>
        <p:txBody>
          <a:bodyPr/>
          <a:lstStyle/>
          <a:p>
            <a:fld id="{B5CEABB6-07DC-46E8-9B57-56EC44A396E5}" type="slidenum">
              <a:rPr lang="en-US" smtClean="0"/>
              <a:pPr/>
              <a:t>10</a:t>
            </a:fld>
            <a:endParaRPr lang="en-US"/>
          </a:p>
        </p:txBody>
      </p:sp>
      <p:sp>
        <p:nvSpPr>
          <p:cNvPr id="4" name="Footer Placeholder 6">
            <a:extLst>
              <a:ext uri="{FF2B5EF4-FFF2-40B4-BE49-F238E27FC236}">
                <a16:creationId xmlns:a16="http://schemas.microsoft.com/office/drawing/2014/main" id="{7A90A95A-0918-14FB-D22D-DE25A8D30AF9}"/>
              </a:ext>
            </a:extLst>
          </p:cNvPr>
          <p:cNvSpPr>
            <a:spLocks noGrp="1"/>
          </p:cNvSpPr>
          <p:nvPr>
            <p:ph type="ftr" sz="quarter" idx="4294967295"/>
          </p:nvPr>
        </p:nvSpPr>
        <p:spPr>
          <a:xfrm>
            <a:off x="9866811" y="6447517"/>
            <a:ext cx="1945661" cy="365125"/>
          </a:xfrm>
          <a:prstGeom prst="rect">
            <a:avLst/>
          </a:prstGeom>
        </p:spPr>
        <p:txBody>
          <a:bodyPr vert="horz" lIns="91440" tIns="45720" rIns="91440" bIns="45720" rtlCol="0" anchor="ctr"/>
          <a:lstStyle>
            <a:lvl1pPr algn="r">
              <a:defRPr sz="1200">
                <a:solidFill>
                  <a:schemeClr val="tx1">
                    <a:tint val="82000"/>
                  </a:schemeClr>
                </a:solidFill>
              </a:defRPr>
            </a:lvl1pPr>
          </a:lstStyle>
          <a:p>
            <a:r>
              <a:rPr lang="en-US"/>
              <a:t>FY26 Budget Allocation</a:t>
            </a:r>
          </a:p>
        </p:txBody>
      </p:sp>
    </p:spTree>
    <p:extLst>
      <p:ext uri="{BB962C8B-B14F-4D97-AF65-F5344CB8AC3E}">
        <p14:creationId xmlns:p14="http://schemas.microsoft.com/office/powerpoint/2010/main" val="2438223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C0951-B3A2-A75F-F902-082081C459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C2241D-CC3C-79F6-6CD6-8413F5861D9F}"/>
              </a:ext>
            </a:extLst>
          </p:cNvPr>
          <p:cNvSpPr>
            <a:spLocks noGrp="1"/>
          </p:cNvSpPr>
          <p:nvPr>
            <p:ph type="title"/>
          </p:nvPr>
        </p:nvSpPr>
        <p:spPr>
          <a:xfrm>
            <a:off x="447556" y="214468"/>
            <a:ext cx="7766285" cy="689993"/>
          </a:xfrm>
        </p:spPr>
        <p:txBody>
          <a:bodyPr/>
          <a:lstStyle/>
          <a:p>
            <a:r>
              <a:rPr lang="en-US"/>
              <a:t>FY 26 Budget Parameters</a:t>
            </a:r>
          </a:p>
        </p:txBody>
      </p:sp>
      <p:graphicFrame>
        <p:nvGraphicFramePr>
          <p:cNvPr id="5" name="Table 4">
            <a:extLst>
              <a:ext uri="{FF2B5EF4-FFF2-40B4-BE49-F238E27FC236}">
                <a16:creationId xmlns:a16="http://schemas.microsoft.com/office/drawing/2014/main" id="{FFD38A30-A3E6-E655-BC7B-DE76F0CF2B99}"/>
              </a:ext>
            </a:extLst>
          </p:cNvPr>
          <p:cNvGraphicFramePr>
            <a:graphicFrameLocks noGrp="1"/>
          </p:cNvGraphicFramePr>
          <p:nvPr/>
        </p:nvGraphicFramePr>
        <p:xfrm>
          <a:off x="1964016" y="983679"/>
          <a:ext cx="8046720" cy="5252949"/>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4008">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panose="020B0604020202020204" pitchFamily="34" charset="0"/>
                          <a:cs typeface="Arial" panose="020B0604020202020204" pitchFamily="34" charset="0"/>
                        </a:rPr>
                        <a:t>FY26 Ranked School Priorities</a:t>
                      </a:r>
                    </a:p>
                  </a:txBody>
                  <a:tcPr/>
                </a:tc>
                <a:tc>
                  <a:txBody>
                    <a:bodyPr/>
                    <a:lstStyle/>
                    <a:p>
                      <a:pPr algn="ctr"/>
                      <a:endParaRPr lang="en-US" sz="1750">
                        <a:latin typeface="Arial" panose="020B0604020202020204" pitchFamily="34" charset="0"/>
                        <a:cs typeface="Arial" panose="020B0604020202020204" pitchFamily="34" charset="0"/>
                      </a:endParaRPr>
                    </a:p>
                    <a:p>
                      <a:pPr algn="ctr"/>
                      <a:r>
                        <a:rPr lang="en-US" sz="175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354625">
                <a:tc>
                  <a:txBody>
                    <a:bodyPr/>
                    <a:lstStyle/>
                    <a:p>
                      <a:pPr algn="ctr"/>
                      <a:r>
                        <a:rPr lang="en-US" sz="1750"/>
                        <a:t>Maintain lower class sizes in the primary years by funding parapros in 1</a:t>
                      </a:r>
                      <a:r>
                        <a:rPr lang="en-US" sz="1750" baseline="30000"/>
                        <a:t>st</a:t>
                      </a:r>
                      <a:r>
                        <a:rPr lang="en-US" sz="1750"/>
                        <a:t> and second grade</a:t>
                      </a:r>
                    </a:p>
                  </a:txBody>
                  <a:tcPr/>
                </a:tc>
                <a:tc>
                  <a:txBody>
                    <a:bodyPr/>
                    <a:lstStyle/>
                    <a:p>
                      <a:pPr algn="ctr"/>
                      <a:r>
                        <a:rPr lang="en-US" sz="1750"/>
                        <a:t>47%</a:t>
                      </a:r>
                      <a:r>
                        <a:rPr lang="en-US" sz="1750" baseline="0"/>
                        <a:t> mobility rate requires a great deal of teacher attention to students who enter our school throughout the year – many of which are below level. </a:t>
                      </a:r>
                      <a:endParaRPr lang="en-US" sz="1750"/>
                    </a:p>
                  </a:txBody>
                  <a:tcPr/>
                </a:tc>
                <a:extLst>
                  <a:ext uri="{0D108BD9-81ED-4DB2-BD59-A6C34878D82A}">
                    <a16:rowId xmlns:a16="http://schemas.microsoft.com/office/drawing/2014/main" val="10001"/>
                  </a:ext>
                </a:extLst>
              </a:tr>
              <a:tr h="1101087">
                <a:tc>
                  <a:txBody>
                    <a:bodyPr/>
                    <a:lstStyle/>
                    <a:p>
                      <a:pPr algn="ctr"/>
                      <a:r>
                        <a:rPr lang="en-US" sz="1750"/>
                        <a:t>Maximize wrap around services </a:t>
                      </a:r>
                      <a:r>
                        <a:rPr lang="en-US" sz="1750" err="1"/>
                        <a:t>ie</a:t>
                      </a:r>
                      <a:r>
                        <a:rPr lang="en-US" sz="1750"/>
                        <a:t>: Nurse, SSW, Counseling</a:t>
                      </a:r>
                    </a:p>
                  </a:txBody>
                  <a:tcPr/>
                </a:tc>
                <a:tc>
                  <a:txBody>
                    <a:bodyPr/>
                    <a:lstStyle/>
                    <a:p>
                      <a:pPr algn="ctr"/>
                      <a:r>
                        <a:rPr lang="en-US" sz="1750"/>
                        <a:t>This continues to be a need for our students, but we need to look closely at maximizing our budget to make this work. </a:t>
                      </a:r>
                    </a:p>
                  </a:txBody>
                  <a:tcPr/>
                </a:tc>
                <a:extLst>
                  <a:ext uri="{0D108BD9-81ED-4DB2-BD59-A6C34878D82A}">
                    <a16:rowId xmlns:a16="http://schemas.microsoft.com/office/drawing/2014/main" val="10002"/>
                  </a:ext>
                </a:extLst>
              </a:tr>
              <a:tr h="2115244">
                <a:tc>
                  <a:txBody>
                    <a:bodyPr/>
                    <a:lstStyle/>
                    <a:p>
                      <a:pPr algn="ctr"/>
                      <a:r>
                        <a:rPr lang="en-US" sz="1750"/>
                        <a:t>Increase</a:t>
                      </a:r>
                      <a:r>
                        <a:rPr lang="en-US" sz="1750" baseline="0"/>
                        <a:t> Reading/</a:t>
                      </a:r>
                      <a:r>
                        <a:rPr lang="en-US" sz="1750" baseline="0" err="1"/>
                        <a:t>Lexiles</a:t>
                      </a:r>
                      <a:r>
                        <a:rPr lang="en-US" sz="1750" baseline="0"/>
                        <a:t> and writing of 3</a:t>
                      </a:r>
                      <a:r>
                        <a:rPr lang="en-US" sz="1750" baseline="30000"/>
                        <a:t>rd</a:t>
                      </a:r>
                      <a:r>
                        <a:rPr lang="en-US" sz="1750" baseline="0"/>
                        <a:t> – 5</a:t>
                      </a:r>
                      <a:r>
                        <a:rPr lang="en-US" sz="1750" baseline="30000"/>
                        <a:t>th</a:t>
                      </a:r>
                      <a:r>
                        <a:rPr lang="en-US" sz="1750" baseline="0"/>
                        <a:t> grade students.  How can we restructure our program to achieve this? </a:t>
                      </a:r>
                      <a:endParaRPr lang="en-US" sz="1750"/>
                    </a:p>
                  </a:txBody>
                  <a:tcPr/>
                </a:tc>
                <a:tc>
                  <a:txBody>
                    <a:bodyPr/>
                    <a:lstStyle/>
                    <a:p>
                      <a:pPr algn="ctr"/>
                      <a:r>
                        <a:rPr lang="en-US" sz="1750"/>
                        <a:t>Data indicates that students who have been with us for more than one year have greater</a:t>
                      </a:r>
                      <a:r>
                        <a:rPr lang="en-US" sz="1750" baseline="0"/>
                        <a:t> performance levels than students who are transient.  With 47% of our students coming and going, there is a need to target these students.</a:t>
                      </a:r>
                      <a:endParaRPr lang="en-US" sz="1750"/>
                    </a:p>
                  </a:txBody>
                  <a:tcPr/>
                </a:tc>
                <a:extLst>
                  <a:ext uri="{0D108BD9-81ED-4DB2-BD59-A6C34878D82A}">
                    <a16:rowId xmlns:a16="http://schemas.microsoft.com/office/drawing/2014/main" val="10003"/>
                  </a:ext>
                </a:extLst>
              </a:tr>
            </a:tbl>
          </a:graphicData>
        </a:graphic>
      </p:graphicFrame>
      <p:sp>
        <p:nvSpPr>
          <p:cNvPr id="3" name="Slide Number Placeholder 2">
            <a:extLst>
              <a:ext uri="{FF2B5EF4-FFF2-40B4-BE49-F238E27FC236}">
                <a16:creationId xmlns:a16="http://schemas.microsoft.com/office/drawing/2014/main" id="{B47FCCE2-DCF1-C559-49DD-2F9FA7E6EFB4}"/>
              </a:ext>
            </a:extLst>
          </p:cNvPr>
          <p:cNvSpPr>
            <a:spLocks noGrp="1"/>
          </p:cNvSpPr>
          <p:nvPr>
            <p:ph type="sldNum" sz="quarter" idx="11"/>
          </p:nvPr>
        </p:nvSpPr>
        <p:spPr/>
        <p:txBody>
          <a:bodyPr/>
          <a:lstStyle/>
          <a:p>
            <a:fld id="{B5CEABB6-07DC-46E8-9B57-56EC44A396E5}" type="slidenum">
              <a:rPr lang="en-US" smtClean="0"/>
              <a:pPr/>
              <a:t>11</a:t>
            </a:fld>
            <a:endParaRPr lang="en-US"/>
          </a:p>
        </p:txBody>
      </p:sp>
      <p:sp>
        <p:nvSpPr>
          <p:cNvPr id="4" name="Footer Placeholder 6">
            <a:extLst>
              <a:ext uri="{FF2B5EF4-FFF2-40B4-BE49-F238E27FC236}">
                <a16:creationId xmlns:a16="http://schemas.microsoft.com/office/drawing/2014/main" id="{4AF11D3D-2ED7-AE8B-B014-59E8364ED56F}"/>
              </a:ext>
            </a:extLst>
          </p:cNvPr>
          <p:cNvSpPr>
            <a:spLocks noGrp="1"/>
          </p:cNvSpPr>
          <p:nvPr>
            <p:ph type="ftr" sz="quarter" idx="4294967295"/>
          </p:nvPr>
        </p:nvSpPr>
        <p:spPr>
          <a:xfrm>
            <a:off x="9866811" y="6447517"/>
            <a:ext cx="1945661" cy="365125"/>
          </a:xfrm>
          <a:prstGeom prst="rect">
            <a:avLst/>
          </a:prstGeom>
        </p:spPr>
        <p:txBody>
          <a:bodyPr vert="horz" lIns="91440" tIns="45720" rIns="91440" bIns="45720" rtlCol="0" anchor="ctr"/>
          <a:lstStyle>
            <a:lvl1pPr algn="r">
              <a:defRPr sz="1200">
                <a:solidFill>
                  <a:schemeClr val="tx1">
                    <a:tint val="82000"/>
                  </a:schemeClr>
                </a:solidFill>
              </a:defRPr>
            </a:lvl1pPr>
          </a:lstStyle>
          <a:p>
            <a:r>
              <a:rPr lang="en-US"/>
              <a:t>FY26 Budget Allocation</a:t>
            </a:r>
          </a:p>
        </p:txBody>
      </p:sp>
    </p:spTree>
    <p:extLst>
      <p:ext uri="{BB962C8B-B14F-4D97-AF65-F5344CB8AC3E}">
        <p14:creationId xmlns:p14="http://schemas.microsoft.com/office/powerpoint/2010/main" val="3126031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709F2-CEAC-A0DF-22E9-9DE948036DD3}"/>
              </a:ext>
            </a:extLst>
          </p:cNvPr>
          <p:cNvSpPr>
            <a:spLocks noGrp="1"/>
          </p:cNvSpPr>
          <p:nvPr>
            <p:ph type="title"/>
          </p:nvPr>
        </p:nvSpPr>
        <p:spPr>
          <a:xfrm>
            <a:off x="121850" y="133096"/>
            <a:ext cx="9645035" cy="1828800"/>
          </a:xfrm>
        </p:spPr>
        <p:txBody>
          <a:bodyPr/>
          <a:lstStyle/>
          <a:p>
            <a:r>
              <a:rPr lang="en-US" sz="3800"/>
              <a:t>Review of FY26 Signature and Turnaround Program Funding Process</a:t>
            </a:r>
            <a:r>
              <a:rPr lang="en-US"/>
              <a:t> </a:t>
            </a:r>
          </a:p>
        </p:txBody>
      </p:sp>
      <p:graphicFrame>
        <p:nvGraphicFramePr>
          <p:cNvPr id="12" name="TextBox 3">
            <a:extLst>
              <a:ext uri="{FF2B5EF4-FFF2-40B4-BE49-F238E27FC236}">
                <a16:creationId xmlns:a16="http://schemas.microsoft.com/office/drawing/2014/main" id="{4FDD801E-302D-6A53-D7F5-0F7597EA8560}"/>
              </a:ext>
            </a:extLst>
          </p:cNvPr>
          <p:cNvGraphicFramePr/>
          <p:nvPr/>
        </p:nvGraphicFramePr>
        <p:xfrm>
          <a:off x="597566" y="1710021"/>
          <a:ext cx="10414647" cy="5484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C6C54D0C-7EDE-90E1-BB3D-0A32E1D8C5DD}"/>
              </a:ext>
            </a:extLst>
          </p:cNvPr>
          <p:cNvSpPr>
            <a:spLocks noGrp="1"/>
          </p:cNvSpPr>
          <p:nvPr>
            <p:ph type="sldNum" sz="quarter" idx="11"/>
          </p:nvPr>
        </p:nvSpPr>
        <p:spPr/>
        <p:txBody>
          <a:bodyPr/>
          <a:lstStyle/>
          <a:p>
            <a:fld id="{B5CEABB6-07DC-46E8-9B57-56EC44A396E5}" type="slidenum">
              <a:rPr lang="en-US" smtClean="0"/>
              <a:pPr/>
              <a:t>12</a:t>
            </a:fld>
            <a:endParaRPr lang="en-US"/>
          </a:p>
        </p:txBody>
      </p:sp>
    </p:spTree>
    <p:extLst>
      <p:ext uri="{BB962C8B-B14F-4D97-AF65-F5344CB8AC3E}">
        <p14:creationId xmlns:p14="http://schemas.microsoft.com/office/powerpoint/2010/main" val="779125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0C1E-7CAE-D2A8-6DFA-DA16B6DAD318}"/>
              </a:ext>
            </a:extLst>
          </p:cNvPr>
          <p:cNvSpPr>
            <a:spLocks noGrp="1"/>
          </p:cNvSpPr>
          <p:nvPr>
            <p:ph type="title"/>
          </p:nvPr>
        </p:nvSpPr>
        <p:spPr>
          <a:xfrm>
            <a:off x="2757216" y="2509387"/>
            <a:ext cx="6400800" cy="1828800"/>
          </a:xfrm>
        </p:spPr>
        <p:txBody>
          <a:bodyPr/>
          <a:lstStyle/>
          <a:p>
            <a:r>
              <a:rPr lang="en-US"/>
              <a:t>Overview of Approved Signature Program Funds</a:t>
            </a:r>
          </a:p>
        </p:txBody>
      </p:sp>
      <p:sp>
        <p:nvSpPr>
          <p:cNvPr id="5" name="Slide Number Placeholder 4">
            <a:extLst>
              <a:ext uri="{FF2B5EF4-FFF2-40B4-BE49-F238E27FC236}">
                <a16:creationId xmlns:a16="http://schemas.microsoft.com/office/drawing/2014/main" id="{27005B9E-E831-BFCB-D907-9764A1C9E43F}"/>
              </a:ext>
            </a:extLst>
          </p:cNvPr>
          <p:cNvSpPr>
            <a:spLocks noGrp="1"/>
          </p:cNvSpPr>
          <p:nvPr>
            <p:ph type="sldNum" sz="quarter" idx="11"/>
          </p:nvPr>
        </p:nvSpPr>
        <p:spPr/>
        <p:txBody>
          <a:bodyPr/>
          <a:lstStyle/>
          <a:p>
            <a:fld id="{B5CEABB6-07DC-46E8-9B57-56EC44A396E5}" type="slidenum">
              <a:rPr lang="en-US" smtClean="0"/>
              <a:pPr/>
              <a:t>13</a:t>
            </a:fld>
            <a:endParaRPr lang="en-US"/>
          </a:p>
        </p:txBody>
      </p:sp>
    </p:spTree>
    <p:extLst>
      <p:ext uri="{BB962C8B-B14F-4D97-AF65-F5344CB8AC3E}">
        <p14:creationId xmlns:p14="http://schemas.microsoft.com/office/powerpoint/2010/main" val="1264301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D1E6E-EA03-D6AF-B08C-676A60191B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0E0E62-076A-5C49-1073-8C3EF38D64D4}"/>
              </a:ext>
            </a:extLst>
          </p:cNvPr>
          <p:cNvSpPr>
            <a:spLocks noGrp="1"/>
          </p:cNvSpPr>
          <p:nvPr>
            <p:ph type="title"/>
          </p:nvPr>
        </p:nvSpPr>
        <p:spPr>
          <a:xfrm>
            <a:off x="3279228" y="84813"/>
            <a:ext cx="8765627" cy="1036143"/>
          </a:xfrm>
        </p:spPr>
        <p:txBody>
          <a:bodyPr anchor="ctr">
            <a:noAutofit/>
          </a:bodyPr>
          <a:lstStyle/>
          <a:p>
            <a:pPr algn="ctr"/>
            <a:r>
              <a:rPr lang="en-US" sz="3600" b="1">
                <a:latin typeface="Calibri"/>
                <a:ea typeface="Calibri"/>
                <a:cs typeface="Calibri"/>
              </a:rPr>
              <a:t>Signature program funds</a:t>
            </a:r>
            <a:br>
              <a:rPr lang="en-US" sz="3600" b="1">
                <a:latin typeface="Calibri"/>
                <a:ea typeface="Calibri"/>
                <a:cs typeface="Calibri"/>
              </a:rPr>
            </a:br>
            <a:r>
              <a:rPr lang="en-US" sz="3600" b="1">
                <a:latin typeface="Calibri"/>
                <a:ea typeface="Calibri"/>
                <a:cs typeface="Calibri"/>
              </a:rPr>
              <a:t>requested vs. approved</a:t>
            </a:r>
            <a:endParaRPr lang="en-US" sz="3600" b="1">
              <a:latin typeface="Calibri" panose="020F0502020204030204" pitchFamily="34" charset="0"/>
              <a:ea typeface="Calibri"/>
              <a:cs typeface="Calibri" panose="020F0502020204030204" pitchFamily="34" charset="0"/>
            </a:endParaRPr>
          </a:p>
        </p:txBody>
      </p:sp>
      <p:sp>
        <p:nvSpPr>
          <p:cNvPr id="3" name="Slide Number Placeholder 2">
            <a:extLst>
              <a:ext uri="{FF2B5EF4-FFF2-40B4-BE49-F238E27FC236}">
                <a16:creationId xmlns:a16="http://schemas.microsoft.com/office/drawing/2014/main" id="{F243CBD7-473E-23F2-AE74-1D7A84BF21BD}"/>
              </a:ext>
            </a:extLst>
          </p:cNvPr>
          <p:cNvSpPr>
            <a:spLocks noGrp="1"/>
          </p:cNvSpPr>
          <p:nvPr>
            <p:ph type="sldNum" sz="quarter" idx="12"/>
          </p:nvPr>
        </p:nvSpPr>
        <p:spPr/>
        <p:txBody>
          <a:bodyPr/>
          <a:lstStyle/>
          <a:p>
            <a:fld id="{A49DFD55-3C28-40EF-9E31-A92D2E4017FF}" type="slidenum">
              <a:rPr lang="en-US" smtClean="0"/>
              <a:pPr/>
              <a:t>14</a:t>
            </a:fld>
            <a:endParaRPr lang="en-US"/>
          </a:p>
        </p:txBody>
      </p:sp>
      <p:sp>
        <p:nvSpPr>
          <p:cNvPr id="7" name="Rectangle 6">
            <a:extLst>
              <a:ext uri="{FF2B5EF4-FFF2-40B4-BE49-F238E27FC236}">
                <a16:creationId xmlns:a16="http://schemas.microsoft.com/office/drawing/2014/main" id="{E4D3FEE1-F4BB-B8B4-DFFE-055285C0C52A}"/>
              </a:ext>
            </a:extLst>
          </p:cNvPr>
          <p:cNvSpPr/>
          <p:nvPr/>
        </p:nvSpPr>
        <p:spPr>
          <a:xfrm>
            <a:off x="4277710" y="1100618"/>
            <a:ext cx="7241628" cy="135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bon Next LT"/>
              <a:ea typeface="+mn-ea"/>
              <a:cs typeface="+mn-cs"/>
            </a:endParaRPr>
          </a:p>
        </p:txBody>
      </p:sp>
      <p:graphicFrame>
        <p:nvGraphicFramePr>
          <p:cNvPr id="5" name="Table 4">
            <a:extLst>
              <a:ext uri="{FF2B5EF4-FFF2-40B4-BE49-F238E27FC236}">
                <a16:creationId xmlns:a16="http://schemas.microsoft.com/office/drawing/2014/main" id="{2DBF1023-E0F9-AF03-84FF-CA9E6B59C804}"/>
              </a:ext>
            </a:extLst>
          </p:cNvPr>
          <p:cNvGraphicFramePr>
            <a:graphicFrameLocks noGrp="1"/>
          </p:cNvGraphicFramePr>
          <p:nvPr>
            <p:extLst>
              <p:ext uri="{D42A27DB-BD31-4B8C-83A1-F6EECF244321}">
                <p14:modId xmlns:p14="http://schemas.microsoft.com/office/powerpoint/2010/main" val="1933773178"/>
              </p:ext>
            </p:extLst>
          </p:nvPr>
        </p:nvGraphicFramePr>
        <p:xfrm>
          <a:off x="4001495" y="3609831"/>
          <a:ext cx="7781268" cy="1920240"/>
        </p:xfrm>
        <a:graphic>
          <a:graphicData uri="http://schemas.openxmlformats.org/drawingml/2006/table">
            <a:tbl>
              <a:tblPr firstRow="1" bandRow="1">
                <a:tableStyleId>{5C22544A-7EE6-4342-B048-85BDC9FD1C3A}</a:tableStyleId>
              </a:tblPr>
              <a:tblGrid>
                <a:gridCol w="7781268">
                  <a:extLst>
                    <a:ext uri="{9D8B030D-6E8A-4147-A177-3AD203B41FA5}">
                      <a16:colId xmlns:a16="http://schemas.microsoft.com/office/drawing/2014/main" val="32558296"/>
                    </a:ext>
                  </a:extLst>
                </a:gridCol>
              </a:tblGrid>
              <a:tr h="370840">
                <a:tc>
                  <a:txBody>
                    <a:bodyPr/>
                    <a:lstStyle/>
                    <a:p>
                      <a:pPr lvl="0" algn="l">
                        <a:lnSpc>
                          <a:spcPct val="100000"/>
                        </a:lnSpc>
                        <a:spcBef>
                          <a:spcPts val="0"/>
                        </a:spcBef>
                        <a:spcAft>
                          <a:spcPts val="0"/>
                        </a:spcAft>
                        <a:buNone/>
                      </a:pPr>
                      <a:r>
                        <a:rPr lang="en-US" sz="2400" b="0" i="0" u="none" strike="noStrike" noProof="0" dirty="0">
                          <a:solidFill>
                            <a:schemeClr val="tx1"/>
                          </a:solidFill>
                          <a:latin typeface="Tenorite"/>
                        </a:rPr>
                        <a:t> </a:t>
                      </a:r>
                      <a:r>
                        <a:rPr lang="en-US" sz="2400" b="1" i="0" u="sng" strike="noStrike" noProof="0" dirty="0">
                          <a:solidFill>
                            <a:schemeClr val="tx1"/>
                          </a:solidFill>
                          <a:latin typeface="Tenorite"/>
                        </a:rPr>
                        <a:t>APPROVED</a:t>
                      </a:r>
                      <a:r>
                        <a:rPr lang="en-US" sz="2400" b="0" i="0" u="none" strike="noStrike" noProof="0" dirty="0">
                          <a:solidFill>
                            <a:schemeClr val="tx1"/>
                          </a:solidFill>
                          <a:latin typeface="Tenorite"/>
                        </a:rPr>
                        <a:t> Signature Program Funds: $209,001</a:t>
                      </a:r>
                      <a:endParaRPr lang="en-US" sz="2400" b="1" i="0" u="sng" strike="noStrike" noProof="0" dirty="0">
                        <a:solidFill>
                          <a:schemeClr val="tx1"/>
                        </a:solidFill>
                        <a:latin typeface="Tenorite"/>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23371214"/>
                  </a:ext>
                </a:extLst>
              </a:tr>
              <a:tr h="370840">
                <a:tc>
                  <a:txBody>
                    <a:bodyPr/>
                    <a:lstStyle/>
                    <a:p>
                      <a:pPr lvl="0">
                        <a:buNone/>
                      </a:pPr>
                      <a:r>
                        <a:rPr lang="en-US" sz="1800" b="1" i="0" u="none" strike="noStrike" noProof="0" dirty="0">
                          <a:solidFill>
                            <a:srgbClr val="FF0000"/>
                          </a:solidFill>
                          <a:latin typeface="Tenorite"/>
                        </a:rPr>
                        <a:t>PRINCIPALS: Please update with the Staffing and Non-Staffing allocation of your updated Signature Program funds. </a:t>
                      </a:r>
                    </a:p>
                    <a:p>
                      <a:pPr marL="285750" lvl="0" indent="-285750">
                        <a:buClr>
                          <a:srgbClr val="000000"/>
                        </a:buClr>
                        <a:buFont typeface="Calibri,Sans-Serif"/>
                        <a:buChar char="-"/>
                      </a:pPr>
                      <a:r>
                        <a:rPr lang="en-US" sz="1800" b="1" i="0" u="none" strike="noStrike" noProof="0" dirty="0">
                          <a:solidFill>
                            <a:srgbClr val="FF0000"/>
                          </a:solidFill>
                          <a:latin typeface="Tenorite"/>
                        </a:rPr>
                        <a:t>Signature Program Coach</a:t>
                      </a:r>
                    </a:p>
                    <a:p>
                      <a:pPr marL="285750" marR="0" lvl="0" indent="-285750" algn="l" defTabSz="914400" rtl="0" eaLnBrk="1" fontAlgn="auto" latinLnBrk="0" hangingPunct="1">
                        <a:lnSpc>
                          <a:spcPct val="100000"/>
                        </a:lnSpc>
                        <a:spcBef>
                          <a:spcPts val="0"/>
                        </a:spcBef>
                        <a:spcAft>
                          <a:spcPts val="0"/>
                        </a:spcAft>
                        <a:buClr>
                          <a:srgbClr val="000000"/>
                        </a:buClr>
                        <a:buSzTx/>
                        <a:buFont typeface="Calibri,Sans-Serif"/>
                        <a:buChar char="-"/>
                        <a:tabLst/>
                        <a:defRPr/>
                      </a:pPr>
                      <a:r>
                        <a:rPr lang="en-US" b="1" i="0" dirty="0">
                          <a:solidFill>
                            <a:srgbClr val="FF0000"/>
                          </a:solidFill>
                        </a:rPr>
                        <a:t>Signature Program World Language Teacher</a:t>
                      </a:r>
                      <a:endParaRPr lang="en-US" sz="1800" b="0" i="0" u="none" strike="noStrike" noProof="0" dirty="0">
                        <a:solidFill>
                          <a:srgbClr val="000000"/>
                        </a:solidFill>
                        <a:latin typeface="Tenorite"/>
                      </a:endParaRPr>
                    </a:p>
                    <a:p>
                      <a:pPr marL="285750" lvl="0" indent="-285750">
                        <a:buClr>
                          <a:srgbClr val="000000"/>
                        </a:buClr>
                        <a:buFont typeface="Calibri,Sans-Serif"/>
                        <a:buChar char="-"/>
                      </a:pPr>
                      <a:r>
                        <a:rPr lang="en-US" sz="1800" b="1" i="0" u="none" strike="noStrike" noProof="0" dirty="0">
                          <a:solidFill>
                            <a:srgbClr val="FF0000"/>
                          </a:solidFill>
                          <a:latin typeface="Tenorite"/>
                        </a:rPr>
                        <a:t>Signature Programming Supplies/Resources</a:t>
                      </a:r>
                      <a:endParaRPr lang="en-US" dirty="0"/>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3676506"/>
                  </a:ext>
                </a:extLst>
              </a:tr>
            </a:tbl>
          </a:graphicData>
        </a:graphic>
      </p:graphicFrame>
      <p:graphicFrame>
        <p:nvGraphicFramePr>
          <p:cNvPr id="6" name="Table 5">
            <a:extLst>
              <a:ext uri="{FF2B5EF4-FFF2-40B4-BE49-F238E27FC236}">
                <a16:creationId xmlns:a16="http://schemas.microsoft.com/office/drawing/2014/main" id="{C554AFAB-AE82-2572-0E76-4F69AF1323B2}"/>
              </a:ext>
            </a:extLst>
          </p:cNvPr>
          <p:cNvGraphicFramePr>
            <a:graphicFrameLocks noGrp="1"/>
          </p:cNvGraphicFramePr>
          <p:nvPr>
            <p:extLst>
              <p:ext uri="{D42A27DB-BD31-4B8C-83A1-F6EECF244321}">
                <p14:modId xmlns:p14="http://schemas.microsoft.com/office/powerpoint/2010/main" val="1873839031"/>
              </p:ext>
            </p:extLst>
          </p:nvPr>
        </p:nvGraphicFramePr>
        <p:xfrm>
          <a:off x="4001495" y="1454155"/>
          <a:ext cx="7781268" cy="1920240"/>
        </p:xfrm>
        <a:graphic>
          <a:graphicData uri="http://schemas.openxmlformats.org/drawingml/2006/table">
            <a:tbl>
              <a:tblPr firstRow="1" bandRow="1">
                <a:tableStyleId>{5C22544A-7EE6-4342-B048-85BDC9FD1C3A}</a:tableStyleId>
              </a:tblPr>
              <a:tblGrid>
                <a:gridCol w="7781268">
                  <a:extLst>
                    <a:ext uri="{9D8B030D-6E8A-4147-A177-3AD203B41FA5}">
                      <a16:colId xmlns:a16="http://schemas.microsoft.com/office/drawing/2014/main" val="32558296"/>
                    </a:ext>
                  </a:extLst>
                </a:gridCol>
              </a:tblGrid>
              <a:tr h="370840">
                <a:tc>
                  <a:txBody>
                    <a:bodyPr/>
                    <a:lstStyle/>
                    <a:p>
                      <a:r>
                        <a:rPr lang="en-US" sz="2400" b="0" dirty="0">
                          <a:solidFill>
                            <a:schemeClr val="tx1"/>
                          </a:solidFill>
                        </a:rPr>
                        <a:t> </a:t>
                      </a:r>
                      <a:r>
                        <a:rPr lang="en-US" sz="2400" b="1" i="0" u="sng" strike="noStrike" noProof="0" dirty="0">
                          <a:solidFill>
                            <a:schemeClr val="tx1"/>
                          </a:solidFill>
                          <a:latin typeface="Tenorite"/>
                        </a:rPr>
                        <a:t>Requested </a:t>
                      </a:r>
                      <a:r>
                        <a:rPr lang="en-US" sz="2400" b="0" dirty="0">
                          <a:solidFill>
                            <a:schemeClr val="tx1"/>
                          </a:solidFill>
                        </a:rPr>
                        <a:t>Signature Program Funds: $281,951</a:t>
                      </a:r>
                      <a:endParaRPr lang="en-US" sz="2400" b="1" u="sng" dirty="0">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4123371214"/>
                  </a:ext>
                </a:extLst>
              </a:tr>
              <a:tr h="370840">
                <a:tc>
                  <a:txBody>
                    <a:bodyPr/>
                    <a:lstStyle/>
                    <a:p>
                      <a:r>
                        <a:rPr lang="en-US" b="1" i="0" dirty="0">
                          <a:solidFill>
                            <a:srgbClr val="FF0000"/>
                          </a:solidFill>
                        </a:rPr>
                        <a:t>PRINCIPALS: Please update with the list of what you requested to support your signature program. Example:</a:t>
                      </a:r>
                      <a:endParaRPr lang="en-US" dirty="0"/>
                    </a:p>
                    <a:p>
                      <a:pPr marL="285750" lvl="0" indent="-285750">
                        <a:buFont typeface="Calibri"/>
                        <a:buChar char="-"/>
                      </a:pPr>
                      <a:r>
                        <a:rPr lang="en-US" b="1" i="0" dirty="0">
                          <a:solidFill>
                            <a:srgbClr val="FF0000"/>
                          </a:solidFill>
                        </a:rPr>
                        <a:t>Signature Program Coach</a:t>
                      </a:r>
                    </a:p>
                    <a:p>
                      <a:pPr marL="285750" lvl="0" indent="-285750">
                        <a:buFont typeface="Calibri"/>
                        <a:buChar char="-"/>
                      </a:pPr>
                      <a:r>
                        <a:rPr lang="en-US" b="1" i="0" dirty="0">
                          <a:solidFill>
                            <a:srgbClr val="FF0000"/>
                          </a:solidFill>
                        </a:rPr>
                        <a:t>Signature Program World Language Teacher</a:t>
                      </a:r>
                    </a:p>
                    <a:p>
                      <a:pPr marL="285750" lvl="0" indent="-285750">
                        <a:buFont typeface="Calibri"/>
                        <a:buChar char="-"/>
                      </a:pPr>
                      <a:r>
                        <a:rPr lang="en-US" b="1" i="0" dirty="0">
                          <a:solidFill>
                            <a:srgbClr val="FF0000"/>
                          </a:solidFill>
                        </a:rPr>
                        <a:t>Signature Programming Supplies/Resources</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173676506"/>
                  </a:ext>
                </a:extLst>
              </a:tr>
            </a:tbl>
          </a:graphicData>
        </a:graphic>
      </p:graphicFrame>
    </p:spTree>
    <p:extLst>
      <p:ext uri="{BB962C8B-B14F-4D97-AF65-F5344CB8AC3E}">
        <p14:creationId xmlns:p14="http://schemas.microsoft.com/office/powerpoint/2010/main" val="3479961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8DCEF-43E8-794D-E98A-BBDA1470223B}"/>
              </a:ext>
            </a:extLst>
          </p:cNvPr>
          <p:cNvSpPr>
            <a:spLocks noGrp="1"/>
          </p:cNvSpPr>
          <p:nvPr>
            <p:ph type="title"/>
          </p:nvPr>
        </p:nvSpPr>
        <p:spPr>
          <a:xfrm>
            <a:off x="1861821" y="2515426"/>
            <a:ext cx="7876067" cy="1828800"/>
          </a:xfrm>
        </p:spPr>
        <p:txBody>
          <a:bodyPr/>
          <a:lstStyle/>
          <a:p>
            <a:r>
              <a:rPr lang="en-US" b="1" dirty="0">
                <a:solidFill>
                  <a:srgbClr val="FF0000"/>
                </a:solidFill>
              </a:rPr>
              <a:t>Sylvan Hills Middle School</a:t>
            </a:r>
            <a:br>
              <a:rPr lang="en-US" dirty="0"/>
            </a:br>
            <a:r>
              <a:rPr lang="en-US" dirty="0"/>
              <a:t>FY26 Summary of Proposed Staffing AND Non-Staffing</a:t>
            </a:r>
          </a:p>
        </p:txBody>
      </p:sp>
      <p:sp>
        <p:nvSpPr>
          <p:cNvPr id="3" name="Content Placeholder 2">
            <a:extLst>
              <a:ext uri="{FF2B5EF4-FFF2-40B4-BE49-F238E27FC236}">
                <a16:creationId xmlns:a16="http://schemas.microsoft.com/office/drawing/2014/main" id="{8773B76F-3451-0552-4063-2523F355B0BF}"/>
              </a:ext>
            </a:extLst>
          </p:cNvPr>
          <p:cNvSpPr>
            <a:spLocks noGrp="1"/>
          </p:cNvSpPr>
          <p:nvPr>
            <p:ph sz="quarter" idx="26"/>
          </p:nvPr>
        </p:nvSpPr>
        <p:spPr>
          <a:xfrm>
            <a:off x="1457730" y="3090141"/>
            <a:ext cx="6400800" cy="3048000"/>
          </a:xfrm>
        </p:spPr>
        <p:txBody>
          <a:bodyPr vert="horz" lIns="0" tIns="0" rIns="0" bIns="0" rtlCol="0" anchor="t">
            <a:normAutofit/>
          </a:bodyPr>
          <a:lstStyle/>
          <a:p>
            <a:r>
              <a:rPr lang="en-US"/>
              <a:t>-</a:t>
            </a:r>
          </a:p>
        </p:txBody>
      </p:sp>
      <p:sp>
        <p:nvSpPr>
          <p:cNvPr id="5" name="Slide Number Placeholder 4">
            <a:extLst>
              <a:ext uri="{FF2B5EF4-FFF2-40B4-BE49-F238E27FC236}">
                <a16:creationId xmlns:a16="http://schemas.microsoft.com/office/drawing/2014/main" id="{5526FB72-12C1-A588-9277-25A8B3A11309}"/>
              </a:ext>
            </a:extLst>
          </p:cNvPr>
          <p:cNvSpPr>
            <a:spLocks noGrp="1"/>
          </p:cNvSpPr>
          <p:nvPr>
            <p:ph type="sldNum" sz="quarter" idx="11"/>
          </p:nvPr>
        </p:nvSpPr>
        <p:spPr/>
        <p:txBody>
          <a:bodyPr/>
          <a:lstStyle/>
          <a:p>
            <a:fld id="{B5CEABB6-07DC-46E8-9B57-56EC44A396E5}" type="slidenum">
              <a:rPr lang="en-US" smtClean="0"/>
              <a:pPr/>
              <a:t>15</a:t>
            </a:fld>
            <a:endParaRPr lang="en-US"/>
          </a:p>
        </p:txBody>
      </p:sp>
    </p:spTree>
    <p:extLst>
      <p:ext uri="{BB962C8B-B14F-4D97-AF65-F5344CB8AC3E}">
        <p14:creationId xmlns:p14="http://schemas.microsoft.com/office/powerpoint/2010/main" val="1638162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5871E-88AF-DF10-1311-98C617AA3EB4}"/>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AAD3CC83-1DB2-2358-C22B-45B1EAA3492C}"/>
              </a:ext>
            </a:extLst>
          </p:cNvPr>
          <p:cNvSpPr>
            <a:spLocks noGrp="1"/>
          </p:cNvSpPr>
          <p:nvPr>
            <p:ph type="title"/>
          </p:nvPr>
        </p:nvSpPr>
        <p:spPr>
          <a:xfrm>
            <a:off x="558766" y="230477"/>
            <a:ext cx="10718207" cy="600540"/>
          </a:xfrm>
        </p:spPr>
        <p:txBody>
          <a:bodyPr/>
          <a:lstStyle/>
          <a:p>
            <a:pPr algn="ctr"/>
            <a:r>
              <a:rPr lang="en-US"/>
              <a:t>Summary Tab Overview</a:t>
            </a:r>
          </a:p>
        </p:txBody>
      </p:sp>
      <p:graphicFrame>
        <p:nvGraphicFramePr>
          <p:cNvPr id="2" name="Table 1">
            <a:extLst>
              <a:ext uri="{FF2B5EF4-FFF2-40B4-BE49-F238E27FC236}">
                <a16:creationId xmlns:a16="http://schemas.microsoft.com/office/drawing/2014/main" id="{FB50BE05-D1CF-D7B3-7FFD-162537B69831}"/>
              </a:ext>
            </a:extLst>
          </p:cNvPr>
          <p:cNvGraphicFramePr>
            <a:graphicFrameLocks noGrp="1"/>
          </p:cNvGraphicFramePr>
          <p:nvPr>
            <p:extLst>
              <p:ext uri="{D42A27DB-BD31-4B8C-83A1-F6EECF244321}">
                <p14:modId xmlns:p14="http://schemas.microsoft.com/office/powerpoint/2010/main" val="2363502414"/>
              </p:ext>
            </p:extLst>
          </p:nvPr>
        </p:nvGraphicFramePr>
        <p:xfrm>
          <a:off x="369024" y="1325822"/>
          <a:ext cx="5868846" cy="5132893"/>
        </p:xfrm>
        <a:graphic>
          <a:graphicData uri="http://schemas.openxmlformats.org/drawingml/2006/table">
            <a:tbl>
              <a:tblPr/>
              <a:tblGrid>
                <a:gridCol w="1975542">
                  <a:extLst>
                    <a:ext uri="{9D8B030D-6E8A-4147-A177-3AD203B41FA5}">
                      <a16:colId xmlns:a16="http://schemas.microsoft.com/office/drawing/2014/main" val="3849296698"/>
                    </a:ext>
                  </a:extLst>
                </a:gridCol>
                <a:gridCol w="477112">
                  <a:extLst>
                    <a:ext uri="{9D8B030D-6E8A-4147-A177-3AD203B41FA5}">
                      <a16:colId xmlns:a16="http://schemas.microsoft.com/office/drawing/2014/main" val="1077783019"/>
                    </a:ext>
                  </a:extLst>
                </a:gridCol>
                <a:gridCol w="499475">
                  <a:extLst>
                    <a:ext uri="{9D8B030D-6E8A-4147-A177-3AD203B41FA5}">
                      <a16:colId xmlns:a16="http://schemas.microsoft.com/office/drawing/2014/main" val="3719666683"/>
                    </a:ext>
                  </a:extLst>
                </a:gridCol>
                <a:gridCol w="670938">
                  <a:extLst>
                    <a:ext uri="{9D8B030D-6E8A-4147-A177-3AD203B41FA5}">
                      <a16:colId xmlns:a16="http://schemas.microsoft.com/office/drawing/2014/main" val="2019260614"/>
                    </a:ext>
                  </a:extLst>
                </a:gridCol>
                <a:gridCol w="687711">
                  <a:extLst>
                    <a:ext uri="{9D8B030D-6E8A-4147-A177-3AD203B41FA5}">
                      <a16:colId xmlns:a16="http://schemas.microsoft.com/office/drawing/2014/main" val="689053540"/>
                    </a:ext>
                  </a:extLst>
                </a:gridCol>
                <a:gridCol w="1558068">
                  <a:extLst>
                    <a:ext uri="{9D8B030D-6E8A-4147-A177-3AD203B41FA5}">
                      <a16:colId xmlns:a16="http://schemas.microsoft.com/office/drawing/2014/main" val="1342250569"/>
                    </a:ext>
                  </a:extLst>
                </a:gridCol>
              </a:tblGrid>
              <a:tr h="271333">
                <a:tc>
                  <a:txBody>
                    <a:bodyPr/>
                    <a:lstStyle/>
                    <a:p>
                      <a:pPr algn="ctr" fontAlgn="b"/>
                      <a:r>
                        <a:rPr lang="en-US" sz="1000" b="1" i="0" u="none" strike="noStrike">
                          <a:solidFill>
                            <a:srgbClr val="000000"/>
                          </a:solidFill>
                          <a:effectLst/>
                          <a:latin typeface="Calibri"/>
                        </a:rPr>
                        <a:t>Position Title</a:t>
                      </a:r>
                    </a:p>
                  </a:txBody>
                  <a:tcPr marL="0" marR="0" marT="0" marB="0" anchor="b">
                    <a:lnL>
                      <a:noFill/>
                    </a:lnL>
                    <a:lnR>
                      <a:noFill/>
                    </a:lnR>
                    <a:lnT>
                      <a:noFill/>
                    </a:lnT>
                    <a:lnB>
                      <a:noFill/>
                    </a:lnB>
                    <a:noFill/>
                  </a:tcPr>
                </a:tc>
                <a:tc>
                  <a:txBody>
                    <a:bodyPr/>
                    <a:lstStyle/>
                    <a:p>
                      <a:pPr algn="ctr" fontAlgn="b"/>
                      <a:r>
                        <a:rPr lang="en-US" sz="1000" b="1" i="0" u="none" strike="noStrike">
                          <a:solidFill>
                            <a:srgbClr val="000000"/>
                          </a:solidFill>
                          <a:effectLst/>
                          <a:latin typeface="Calibri"/>
                        </a:rPr>
                        <a:t> Earned </a:t>
                      </a:r>
                    </a:p>
                  </a:txBody>
                  <a:tcPr marL="0" marR="0" marT="0" marB="0" anchor="b">
                    <a:lnL>
                      <a:noFill/>
                    </a:lnL>
                    <a:lnR>
                      <a:noFill/>
                    </a:lnR>
                    <a:lnT>
                      <a:noFill/>
                    </a:lnT>
                    <a:lnB>
                      <a:noFill/>
                    </a:lnB>
                    <a:noFill/>
                  </a:tcPr>
                </a:tc>
                <a:tc>
                  <a:txBody>
                    <a:bodyPr/>
                    <a:lstStyle/>
                    <a:p>
                      <a:pPr algn="ctr" fontAlgn="b"/>
                      <a:r>
                        <a:rPr lang="en-US" sz="1000" b="1" i="0" u="none" strike="noStrike">
                          <a:solidFill>
                            <a:srgbClr val="000000"/>
                          </a:solidFill>
                          <a:effectLst/>
                          <a:latin typeface="Calibri"/>
                        </a:rPr>
                        <a:t> Funded </a:t>
                      </a:r>
                    </a:p>
                  </a:txBody>
                  <a:tcPr marL="0" marR="0" marT="0" marB="0" anchor="b">
                    <a:lnL>
                      <a:noFill/>
                    </a:lnL>
                    <a:lnR>
                      <a:noFill/>
                    </a:lnR>
                    <a:lnT>
                      <a:noFill/>
                    </a:lnT>
                    <a:lnB>
                      <a:noFill/>
                    </a:lnB>
                    <a:noFill/>
                  </a:tcPr>
                </a:tc>
                <a:tc>
                  <a:txBody>
                    <a:bodyPr/>
                    <a:lstStyle/>
                    <a:p>
                      <a:pPr algn="ctr" fontAlgn="b"/>
                      <a:r>
                        <a:rPr lang="en-US" sz="1000" b="1" i="0" u="none" strike="noStrike">
                          <a:solidFill>
                            <a:srgbClr val="000000"/>
                          </a:solidFill>
                          <a:effectLst/>
                          <a:latin typeface="Calibri"/>
                        </a:rPr>
                        <a:t>Staffed</a:t>
                      </a:r>
                    </a:p>
                  </a:txBody>
                  <a:tcPr marL="0" marR="0" marT="0" marB="0" anchor="b">
                    <a:lnL>
                      <a:noFill/>
                    </a:lnL>
                    <a:lnR>
                      <a:noFill/>
                    </a:lnR>
                    <a:lnT>
                      <a:noFill/>
                    </a:lnT>
                    <a:lnB>
                      <a:noFill/>
                    </a:lnB>
                    <a:noFill/>
                  </a:tcPr>
                </a:tc>
                <a:tc>
                  <a:txBody>
                    <a:bodyPr/>
                    <a:lstStyle/>
                    <a:p>
                      <a:pPr algn="ctr" fontAlgn="b"/>
                      <a:r>
                        <a:rPr lang="en-US" sz="1000" b="1" i="0" u="none" strike="noStrike">
                          <a:solidFill>
                            <a:srgbClr val="000000"/>
                          </a:solidFill>
                          <a:effectLst/>
                          <a:latin typeface="Calibri"/>
                        </a:rPr>
                        <a:t>Dif</a:t>
                      </a:r>
                    </a:p>
                  </a:txBody>
                  <a:tcPr marL="0" marR="0" marT="0" marB="0" anchor="b">
                    <a:lnL>
                      <a:noFill/>
                    </a:lnL>
                    <a:lnR>
                      <a:noFill/>
                    </a:lnR>
                    <a:lnT>
                      <a:noFill/>
                    </a:lnT>
                    <a:lnB>
                      <a:noFill/>
                    </a:lnB>
                    <a:noFill/>
                  </a:tcPr>
                </a:tc>
                <a:tc>
                  <a:txBody>
                    <a:bodyPr/>
                    <a:lstStyle/>
                    <a:p>
                      <a:pPr algn="ctr" fontAlgn="b"/>
                      <a:r>
                        <a:rPr lang="en-US" sz="1000" b="1" i="0" u="none" strike="noStrike">
                          <a:solidFill>
                            <a:srgbClr val="000000"/>
                          </a:solidFill>
                          <a:effectLst/>
                          <a:latin typeface="Calibri"/>
                        </a:rPr>
                        <a:t>Comments</a:t>
                      </a:r>
                    </a:p>
                  </a:txBody>
                  <a:tcPr marL="0" marR="0" marT="0" marB="0" anchor="b">
                    <a:lnL>
                      <a:noFill/>
                    </a:lnL>
                    <a:lnR>
                      <a:noFill/>
                    </a:lnR>
                    <a:lnT>
                      <a:noFill/>
                    </a:lnT>
                    <a:lnB>
                      <a:noFill/>
                    </a:lnB>
                    <a:noFill/>
                  </a:tcPr>
                </a:tc>
                <a:extLst>
                  <a:ext uri="{0D108BD9-81ED-4DB2-BD59-A6C34878D82A}">
                    <a16:rowId xmlns:a16="http://schemas.microsoft.com/office/drawing/2014/main" val="2299039323"/>
                  </a:ext>
                </a:extLst>
              </a:tr>
              <a:tr h="185000">
                <a:tc>
                  <a:txBody>
                    <a:bodyPr/>
                    <a:lstStyle/>
                    <a:p>
                      <a:pPr algn="l" fontAlgn="t"/>
                      <a:r>
                        <a:rPr lang="en-US" sz="1300" b="1" i="0" u="none" strike="noStrike">
                          <a:solidFill>
                            <a:srgbClr val="FFFFFF"/>
                          </a:solidFill>
                          <a:effectLst/>
                          <a:latin typeface="Calibri"/>
                        </a:rPr>
                        <a:t>Teachers</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l" fontAlgn="t"/>
                      <a:endParaRPr lang="en-US" sz="1300" b="1" i="0" u="none" strike="noStrike">
                        <a:solidFill>
                          <a:srgbClr val="FFFFFF"/>
                        </a:solidFill>
                        <a:effectLst/>
                        <a:latin typeface="Calibri"/>
                      </a:endParaRP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l" fontAlgn="t"/>
                      <a:endParaRPr lang="en-US" sz="1300" b="1" i="0" u="none" strike="noStrike">
                        <a:solidFill>
                          <a:srgbClr val="FFFFFF"/>
                        </a:solidFill>
                        <a:effectLst/>
                        <a:latin typeface="Calibri"/>
                      </a:endParaRP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l" fontAlgn="t"/>
                      <a:endParaRPr lang="en-US" sz="1300" b="1" i="0" u="none" strike="noStrike">
                        <a:solidFill>
                          <a:srgbClr val="FFFFFF"/>
                        </a:solidFill>
                        <a:effectLst/>
                        <a:latin typeface="Calibri"/>
                      </a:endParaRP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l" fontAlgn="t"/>
                      <a:endParaRPr lang="en-US" sz="1300" b="1" i="0" u="none" strike="noStrike">
                        <a:solidFill>
                          <a:srgbClr val="FFFFFF"/>
                        </a:solidFill>
                        <a:effectLst/>
                        <a:latin typeface="Calibri"/>
                      </a:endParaRP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8EA9DB"/>
                    </a:solidFill>
                  </a:tcPr>
                </a:tc>
                <a:tc>
                  <a:txBody>
                    <a:bodyPr/>
                    <a:lstStyle/>
                    <a:p>
                      <a:pPr algn="l" fontAlgn="t"/>
                      <a:endParaRPr lang="en-US" sz="1300" b="1" i="0" u="none" strike="noStrike">
                        <a:solidFill>
                          <a:srgbClr val="FFFFFF"/>
                        </a:solidFill>
                        <a:effectLst/>
                        <a:latin typeface="Calibri"/>
                      </a:endParaRP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35608030"/>
                  </a:ext>
                </a:extLst>
              </a:tr>
              <a:tr h="246667">
                <a:tc>
                  <a:txBody>
                    <a:bodyPr/>
                    <a:lstStyle/>
                    <a:p>
                      <a:pPr algn="l" fontAlgn="b"/>
                      <a:r>
                        <a:rPr lang="en-US" sz="900" b="1" i="0" u="none" strike="noStrike">
                          <a:effectLst/>
                          <a:latin typeface="Arial"/>
                        </a:rPr>
                        <a:t>Middle School Core</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endParaRPr lang="en-US" sz="900" b="1"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pattFill prst="upDiag">
                      <a:fgClr>
                        <a:srgbClr val="8EA9DB"/>
                      </a:fgClr>
                      <a:bgClr>
                        <a:srgbClr val="BDD7EE"/>
                      </a:bgClr>
                    </a:pattFill>
                  </a:tcPr>
                </a:tc>
                <a:tc>
                  <a:txBody>
                    <a:bodyPr/>
                    <a:lstStyle/>
                    <a:p>
                      <a:pPr algn="l" fontAlgn="b"/>
                      <a:r>
                        <a:rPr lang="en-US" sz="900" b="1" i="0" u="none" strike="noStrike">
                          <a:effectLst/>
                          <a:latin typeface="Arial"/>
                        </a:rPr>
                        <a:t>            49.50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1" i="0" u="none" strike="noStrike">
                          <a:solidFill>
                            <a:srgbClr val="000000"/>
                          </a:solidFill>
                          <a:effectLst/>
                          <a:latin typeface="Arial"/>
                        </a:rPr>
                        <a:t>                        -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1" i="0" u="none" strike="noStrike">
                          <a:solidFill>
                            <a:srgbClr val="000000"/>
                          </a:solidFill>
                          <a:effectLst/>
                          <a:latin typeface="Arial"/>
                        </a:rPr>
                        <a:t>                   (49.50)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endParaRPr lang="en-US" sz="900" b="1"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849774177"/>
                  </a:ext>
                </a:extLst>
              </a:tr>
              <a:tr h="246667">
                <a:tc>
                  <a:txBody>
                    <a:bodyPr/>
                    <a:lstStyle/>
                    <a:p>
                      <a:pPr algn="l" fontAlgn="b"/>
                      <a:r>
                        <a:rPr lang="en-US" sz="900" b="1" i="0" u="none" strike="noStrike">
                          <a:effectLst/>
                          <a:latin typeface="Arial"/>
                        </a:rPr>
                        <a:t>Middle Electives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1" i="0" u="none" strike="noStrike">
                        <a:effectLst/>
                        <a:latin typeface="Arial"/>
                      </a:endParaRPr>
                    </a:p>
                  </a:txBody>
                  <a:tcPr marL="0" marR="0" marT="0" marB="0" anchor="b">
                    <a:lnL>
                      <a:noFill/>
                    </a:lnL>
                    <a:lnR>
                      <a:noFill/>
                    </a:lnR>
                    <a:lnT>
                      <a:noFill/>
                    </a:lnT>
                    <a:lnB>
                      <a:noFill/>
                    </a:lnB>
                    <a:pattFill prst="upDiag">
                      <a:fgClr>
                        <a:srgbClr val="8EA9DB"/>
                      </a:fgClr>
                      <a:bgClr>
                        <a:srgbClr val="BDD7EE"/>
                      </a:bgClr>
                    </a:pattFill>
                  </a:tcPr>
                </a:tc>
                <a:tc>
                  <a:txBody>
                    <a:bodyPr/>
                    <a:lstStyle/>
                    <a:p>
                      <a:pPr algn="l" fontAlgn="b"/>
                      <a:r>
                        <a:rPr lang="en-US" sz="900" b="1" i="0" u="none" strike="noStrike">
                          <a:effectLst/>
                          <a:latin typeface="Arial"/>
                        </a:rPr>
                        <a:t>            19.00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1" i="0" u="none" strike="noStrike">
                          <a:solidFill>
                            <a:srgbClr val="000000"/>
                          </a:solidFill>
                          <a:effectLst/>
                          <a:latin typeface="Arial"/>
                        </a:rPr>
                        <a:t>                        -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900" b="1" i="0" u="none" strike="noStrike">
                          <a:solidFill>
                            <a:srgbClr val="000000"/>
                          </a:solidFill>
                          <a:effectLst/>
                          <a:latin typeface="Arial"/>
                        </a:rPr>
                        <a:t>                   (19.00)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endParaRPr lang="en-US" sz="900" b="1"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205183689"/>
                  </a:ext>
                </a:extLst>
              </a:tr>
              <a:tr h="246667">
                <a:tc>
                  <a:txBody>
                    <a:bodyPr/>
                    <a:lstStyle/>
                    <a:p>
                      <a:pPr algn="l" fontAlgn="b"/>
                      <a:r>
                        <a:rPr lang="en-US" sz="900" b="0" i="0" u="none" strike="noStrike">
                          <a:effectLst/>
                          <a:latin typeface="Arial"/>
                        </a:rPr>
                        <a:t>Teacher Math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11.00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331945960"/>
                  </a:ext>
                </a:extLst>
              </a:tr>
              <a:tr h="246667">
                <a:tc>
                  <a:txBody>
                    <a:bodyPr/>
                    <a:lstStyle/>
                    <a:p>
                      <a:pPr algn="l" fontAlgn="b"/>
                      <a:r>
                        <a:rPr lang="en-US" sz="900" b="0" i="0" u="none" strike="noStrike">
                          <a:effectLst/>
                          <a:latin typeface="Arial"/>
                        </a:rPr>
                        <a:t>Teacher Science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10.00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10.00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520333119"/>
                  </a:ext>
                </a:extLst>
              </a:tr>
              <a:tr h="246667">
                <a:tc>
                  <a:txBody>
                    <a:bodyPr/>
                    <a:lstStyle/>
                    <a:p>
                      <a:pPr algn="l" fontAlgn="b"/>
                      <a:r>
                        <a:rPr lang="en-US" sz="900" b="0" i="0" u="none" strike="noStrike">
                          <a:effectLst/>
                          <a:latin typeface="Arial"/>
                        </a:rPr>
                        <a:t>Teacher Social Studies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10.00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10.00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141580826"/>
                  </a:ext>
                </a:extLst>
              </a:tr>
              <a:tr h="246667">
                <a:tc>
                  <a:txBody>
                    <a:bodyPr/>
                    <a:lstStyle/>
                    <a:p>
                      <a:pPr algn="l" fontAlgn="b"/>
                      <a:r>
                        <a:rPr lang="en-US" sz="900" b="0" i="0" u="none" strike="noStrike">
                          <a:effectLst/>
                          <a:latin typeface="Arial"/>
                        </a:rPr>
                        <a:t>Teacher ELA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9.00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9.00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70686954"/>
                  </a:ext>
                </a:extLst>
              </a:tr>
              <a:tr h="246667">
                <a:tc>
                  <a:txBody>
                    <a:bodyPr/>
                    <a:lstStyle/>
                    <a:p>
                      <a:pPr algn="l" fontAlgn="b"/>
                      <a:r>
                        <a:rPr lang="en-US" sz="900" b="0" i="0" u="none" strike="noStrike">
                          <a:effectLst/>
                          <a:latin typeface="Arial"/>
                        </a:rPr>
                        <a:t>Teacher Art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615526107"/>
                  </a:ext>
                </a:extLst>
              </a:tr>
              <a:tr h="246667">
                <a:tc>
                  <a:txBody>
                    <a:bodyPr/>
                    <a:lstStyle/>
                    <a:p>
                      <a:pPr algn="l" fontAlgn="b"/>
                      <a:r>
                        <a:rPr lang="en-US" sz="900" b="0" i="0" u="none" strike="noStrike">
                          <a:effectLst/>
                          <a:latin typeface="Arial"/>
                        </a:rPr>
                        <a:t>Teacher Band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60036414"/>
                  </a:ext>
                </a:extLst>
              </a:tr>
              <a:tr h="246667">
                <a:tc>
                  <a:txBody>
                    <a:bodyPr/>
                    <a:lstStyle/>
                    <a:p>
                      <a:pPr algn="l" fontAlgn="b"/>
                      <a:r>
                        <a:rPr lang="en-US" sz="900" b="0" i="0" u="none" strike="noStrike">
                          <a:effectLst/>
                          <a:latin typeface="Arial"/>
                        </a:rPr>
                        <a:t>Teacher Music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309817513"/>
                  </a:ext>
                </a:extLst>
              </a:tr>
              <a:tr h="246667">
                <a:tc>
                  <a:txBody>
                    <a:bodyPr/>
                    <a:lstStyle/>
                    <a:p>
                      <a:pPr algn="l" fontAlgn="b"/>
                      <a:r>
                        <a:rPr lang="en-US" sz="900" b="0" i="0" u="none" strike="noStrike">
                          <a:effectLst/>
                          <a:latin typeface="Arial"/>
                        </a:rPr>
                        <a:t>Teacher Orchestra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799329978"/>
                  </a:ext>
                </a:extLst>
              </a:tr>
              <a:tr h="246667">
                <a:tc>
                  <a:txBody>
                    <a:bodyPr/>
                    <a:lstStyle/>
                    <a:p>
                      <a:pPr algn="l" fontAlgn="b"/>
                      <a:r>
                        <a:rPr lang="en-US" sz="900" b="0" i="0" u="none" strike="noStrike">
                          <a:effectLst/>
                          <a:latin typeface="Arial"/>
                        </a:rPr>
                        <a:t>Teacher Physical Ed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7.00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7.00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623078089"/>
                  </a:ext>
                </a:extLst>
              </a:tr>
              <a:tr h="246667">
                <a:tc>
                  <a:txBody>
                    <a:bodyPr/>
                    <a:lstStyle/>
                    <a:p>
                      <a:pPr algn="l" fontAlgn="b"/>
                      <a:r>
                        <a:rPr lang="en-US" sz="900" b="0" i="0" u="none" strike="noStrike">
                          <a:effectLst/>
                          <a:latin typeface="Arial"/>
                        </a:rPr>
                        <a:t>Teacher Performing Arts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854511642"/>
                  </a:ext>
                </a:extLst>
              </a:tr>
              <a:tr h="246667">
                <a:tc>
                  <a:txBody>
                    <a:bodyPr/>
                    <a:lstStyle/>
                    <a:p>
                      <a:pPr algn="l" fontAlgn="b"/>
                      <a:r>
                        <a:rPr lang="en-US" sz="900" b="0" i="0" u="none" strike="noStrike">
                          <a:effectLst/>
                          <a:latin typeface="Arial"/>
                        </a:rPr>
                        <a:t>Teacher World Language 6-8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12.00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183442037"/>
                  </a:ext>
                </a:extLst>
              </a:tr>
              <a:tr h="246667">
                <a:tc>
                  <a:txBody>
                    <a:bodyPr/>
                    <a:lstStyle/>
                    <a:p>
                      <a:pPr algn="l" fontAlgn="b"/>
                      <a:r>
                        <a:rPr lang="en-US" sz="900" b="0" i="0" u="none" strike="noStrike">
                          <a:effectLst/>
                          <a:latin typeface="Arial"/>
                        </a:rPr>
                        <a:t>Teacher Gifted</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panose="020B0604020202020204" pitchFamily="34" charset="0"/>
                      </a:endParaRPr>
                    </a:p>
                  </a:txBody>
                  <a:tcPr marL="0" marR="0" marT="0" marB="0" anchor="b">
                    <a:lnL>
                      <a:noFill/>
                    </a:lnL>
                    <a:lnR>
                      <a:noFill/>
                    </a:lnR>
                    <a:lnT>
                      <a:noFill/>
                    </a:lnT>
                    <a:lnB>
                      <a:noFill/>
                    </a:lnB>
                    <a:pattFill prst="upDiag">
                      <a:fgClr>
                        <a:srgbClr val="8EA9DB"/>
                      </a:fgClr>
                      <a:bgClr>
                        <a:srgbClr val="FFFFFF"/>
                      </a:bgClr>
                    </a:pattFill>
                  </a:tcPr>
                </a:tc>
                <a:tc>
                  <a:txBody>
                    <a:bodyPr/>
                    <a:lstStyle/>
                    <a:p>
                      <a:pPr algn="l" fontAlgn="b"/>
                      <a:r>
                        <a:rPr lang="en-US" sz="900" b="0" i="0" u="none" strike="noStrike">
                          <a:effectLst/>
                          <a:latin typeface="Arial"/>
                        </a:rPr>
                        <a:t>            13.00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11.00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(2.00)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660864203"/>
                  </a:ext>
                </a:extLst>
              </a:tr>
              <a:tr h="246667">
                <a:tc>
                  <a:txBody>
                    <a:bodyPr/>
                    <a:lstStyle/>
                    <a:p>
                      <a:pPr algn="l" fontAlgn="b"/>
                      <a:r>
                        <a:rPr lang="en-US" sz="900" b="0" i="0" u="none" strike="noStrike">
                          <a:effectLst/>
                          <a:latin typeface="Arial"/>
                        </a:rPr>
                        <a:t>Teacher Social Emotional Learning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2010834"/>
                  </a:ext>
                </a:extLst>
              </a:tr>
              <a:tr h="246667">
                <a:tc>
                  <a:txBody>
                    <a:bodyPr/>
                    <a:lstStyle/>
                    <a:p>
                      <a:pPr algn="l" fontAlgn="b"/>
                      <a:r>
                        <a:rPr lang="en-US" sz="900" b="1" i="0" u="none" strike="noStrike">
                          <a:effectLst/>
                          <a:latin typeface="Arial"/>
                        </a:rPr>
                        <a:t>EIP TEACHERS</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B4C6E7"/>
                    </a:solidFill>
                  </a:tcPr>
                </a:tc>
                <a:tc>
                  <a:txBody>
                    <a:bodyPr/>
                    <a:lstStyle/>
                    <a:p>
                      <a:pPr algn="l" fontAlgn="b"/>
                      <a:endParaRPr lang="en-US" sz="900" b="1" i="0" u="none" strike="noStrike">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tc>
                  <a:txBody>
                    <a:bodyPr/>
                    <a:lstStyle/>
                    <a:p>
                      <a:pPr algn="l" fontAlgn="b"/>
                      <a:r>
                        <a:rPr lang="en-US" sz="900" b="1" i="0" u="none" strike="noStrike">
                          <a:effectLst/>
                          <a:latin typeface="Arial"/>
                        </a:rPr>
                        <a:t>             3.50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B4C6E7"/>
                    </a:solidFill>
                  </a:tcPr>
                </a:tc>
                <a:tc>
                  <a:txBody>
                    <a:bodyPr/>
                    <a:lstStyle/>
                    <a:p>
                      <a:pPr algn="ctr" fontAlgn="b"/>
                      <a:r>
                        <a:rPr lang="en-US" sz="900" b="1" i="0" u="none" strike="noStrike">
                          <a:solidFill>
                            <a:srgbClr val="000000"/>
                          </a:solidFill>
                          <a:effectLst/>
                          <a:latin typeface="Arial"/>
                        </a:rPr>
                        <a:t>                     5.00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B4C6E7"/>
                    </a:solidFill>
                  </a:tcPr>
                </a:tc>
                <a:tc>
                  <a:txBody>
                    <a:bodyPr/>
                    <a:lstStyle/>
                    <a:p>
                      <a:pPr algn="ctr" fontAlgn="b"/>
                      <a:r>
                        <a:rPr lang="en-US" sz="900" b="1" i="0" u="none" strike="noStrike">
                          <a:solidFill>
                            <a:srgbClr val="000000"/>
                          </a:solidFill>
                          <a:effectLst/>
                          <a:latin typeface="Arial"/>
                        </a:rPr>
                        <a:t>                      1.50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B4C6E7"/>
                    </a:solidFill>
                  </a:tcPr>
                </a:tc>
                <a:tc>
                  <a:txBody>
                    <a:bodyPr/>
                    <a:lstStyle/>
                    <a:p>
                      <a:pPr algn="l" fontAlgn="b"/>
                      <a:endParaRPr lang="en-US" sz="900" b="1"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241321253"/>
                  </a:ext>
                </a:extLst>
              </a:tr>
              <a:tr h="246667">
                <a:tc>
                  <a:txBody>
                    <a:bodyPr/>
                    <a:lstStyle/>
                    <a:p>
                      <a:pPr algn="l" fontAlgn="b"/>
                      <a:r>
                        <a:rPr lang="en-US" sz="900" b="0" i="0" u="none" strike="noStrike">
                          <a:effectLst/>
                          <a:latin typeface="Arial"/>
                        </a:rPr>
                        <a:t>Teacher REP 6-12</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9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upDiag">
                      <a:fgClr>
                        <a:srgbClr val="8EA9DB"/>
                      </a:fgClr>
                      <a:bgClr>
                        <a:srgbClr val="FFFFFF"/>
                      </a:bgClr>
                    </a:pattFill>
                  </a:tcPr>
                </a:tc>
                <a:tc>
                  <a:txBody>
                    <a:bodyPr/>
                    <a:lstStyle/>
                    <a:p>
                      <a:pPr algn="l" fontAlgn="b"/>
                      <a:endParaRPr lang="en-US" sz="900" b="0" i="0" u="none" strike="noStrike">
                        <a:effectLst/>
                        <a:latin typeface="Arial"/>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900" b="0" i="0" u="none" strike="noStrike">
                          <a:solidFill>
                            <a:srgbClr val="000000"/>
                          </a:solidFill>
                          <a:effectLst/>
                          <a:latin typeface="Arial"/>
                        </a:rPr>
                        <a:t>                     5.00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900" b="0" i="0" u="none" strike="noStrike">
                          <a:solidFill>
                            <a:srgbClr val="000000"/>
                          </a:solidFill>
                          <a:effectLst/>
                          <a:latin typeface="Arial"/>
                        </a:rPr>
                        <a:t>                      5.00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en-US" sz="900" b="0" i="0" u="none" strike="noStrike">
                        <a:solidFill>
                          <a:srgbClr val="000000"/>
                        </a:solidFill>
                        <a:effectLst/>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369440323"/>
                  </a:ext>
                </a:extLst>
              </a:tr>
            </a:tbl>
          </a:graphicData>
        </a:graphic>
      </p:graphicFrame>
      <p:sp>
        <p:nvSpPr>
          <p:cNvPr id="3" name="TextBox 2">
            <a:extLst>
              <a:ext uri="{FF2B5EF4-FFF2-40B4-BE49-F238E27FC236}">
                <a16:creationId xmlns:a16="http://schemas.microsoft.com/office/drawing/2014/main" id="{97098B45-32A8-674C-1602-5C2F3FCCC9F8}"/>
              </a:ext>
            </a:extLst>
          </p:cNvPr>
          <p:cNvSpPr txBox="1"/>
          <p:nvPr/>
        </p:nvSpPr>
        <p:spPr>
          <a:xfrm rot="20164409">
            <a:off x="822550" y="3808310"/>
            <a:ext cx="5178344" cy="707886"/>
          </a:xfrm>
          <a:prstGeom prst="rect">
            <a:avLst/>
          </a:prstGeom>
          <a:solidFill>
            <a:schemeClr val="accent1">
              <a:lumMod val="60000"/>
              <a:lumOff val="40000"/>
            </a:schemeClr>
          </a:solidFill>
        </p:spPr>
        <p:txBody>
          <a:bodyPr wrap="square" rtlCol="0">
            <a:spAutoFit/>
          </a:bodyPr>
          <a:lstStyle/>
          <a:p>
            <a:pPr algn="ctr"/>
            <a:r>
              <a:rPr lang="en-US" sz="4000" b="1">
                <a:ln w="12700">
                  <a:solidFill>
                    <a:schemeClr val="tx1">
                      <a:lumMod val="50000"/>
                      <a:lumOff val="50000"/>
                    </a:schemeClr>
                  </a:solidFill>
                  <a:prstDash val="solid"/>
                </a:ln>
                <a:solidFill>
                  <a:srgbClr val="C00000"/>
                </a:solidFill>
                <a:latin typeface="Calibri" panose="020F0502020204030204" pitchFamily="34" charset="0"/>
                <a:cs typeface="Calibri" panose="020F0502020204030204" pitchFamily="34" charset="0"/>
              </a:rPr>
              <a:t>Example</a:t>
            </a:r>
          </a:p>
        </p:txBody>
      </p:sp>
      <p:sp>
        <p:nvSpPr>
          <p:cNvPr id="7" name="Flowchart: Terminator 6">
            <a:extLst>
              <a:ext uri="{FF2B5EF4-FFF2-40B4-BE49-F238E27FC236}">
                <a16:creationId xmlns:a16="http://schemas.microsoft.com/office/drawing/2014/main" id="{A5C06F02-69DC-C693-07D4-E04D78DC589C}"/>
              </a:ext>
            </a:extLst>
          </p:cNvPr>
          <p:cNvSpPr/>
          <p:nvPr/>
        </p:nvSpPr>
        <p:spPr>
          <a:xfrm>
            <a:off x="2317927" y="1388714"/>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Flowchart: Terminator 7">
            <a:extLst>
              <a:ext uri="{FF2B5EF4-FFF2-40B4-BE49-F238E27FC236}">
                <a16:creationId xmlns:a16="http://schemas.microsoft.com/office/drawing/2014/main" id="{D44347FC-0F1B-7757-AEA9-B992657002A6}"/>
              </a:ext>
            </a:extLst>
          </p:cNvPr>
          <p:cNvSpPr/>
          <p:nvPr/>
        </p:nvSpPr>
        <p:spPr>
          <a:xfrm>
            <a:off x="2840863" y="1388713"/>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lowchart: Terminator 10">
            <a:extLst>
              <a:ext uri="{FF2B5EF4-FFF2-40B4-BE49-F238E27FC236}">
                <a16:creationId xmlns:a16="http://schemas.microsoft.com/office/drawing/2014/main" id="{ADE3B388-53B4-D51C-E165-0661DCFA6814}"/>
              </a:ext>
            </a:extLst>
          </p:cNvPr>
          <p:cNvSpPr/>
          <p:nvPr/>
        </p:nvSpPr>
        <p:spPr>
          <a:xfrm>
            <a:off x="3451150" y="1392067"/>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Flowchart: Terminator 12">
            <a:extLst>
              <a:ext uri="{FF2B5EF4-FFF2-40B4-BE49-F238E27FC236}">
                <a16:creationId xmlns:a16="http://schemas.microsoft.com/office/drawing/2014/main" id="{82D21DCC-2EB9-2745-8D11-48BC27C184D7}"/>
              </a:ext>
            </a:extLst>
          </p:cNvPr>
          <p:cNvSpPr/>
          <p:nvPr/>
        </p:nvSpPr>
        <p:spPr>
          <a:xfrm>
            <a:off x="4119336" y="1388712"/>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Flowchart: Terminator 13">
            <a:extLst>
              <a:ext uri="{FF2B5EF4-FFF2-40B4-BE49-F238E27FC236}">
                <a16:creationId xmlns:a16="http://schemas.microsoft.com/office/drawing/2014/main" id="{A3355D1B-0609-F793-FFFE-9C043F0014BE}"/>
              </a:ext>
            </a:extLst>
          </p:cNvPr>
          <p:cNvSpPr/>
          <p:nvPr/>
        </p:nvSpPr>
        <p:spPr>
          <a:xfrm>
            <a:off x="5007427" y="1388713"/>
            <a:ext cx="911088"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TextBox 14">
            <a:extLst>
              <a:ext uri="{FF2B5EF4-FFF2-40B4-BE49-F238E27FC236}">
                <a16:creationId xmlns:a16="http://schemas.microsoft.com/office/drawing/2014/main" id="{B58CB94A-AF9E-F58D-C669-0A3BDF4BF643}"/>
              </a:ext>
            </a:extLst>
          </p:cNvPr>
          <p:cNvSpPr txBox="1"/>
          <p:nvPr/>
        </p:nvSpPr>
        <p:spPr>
          <a:xfrm>
            <a:off x="6463855" y="960983"/>
            <a:ext cx="5638225" cy="5509200"/>
          </a:xfrm>
          <a:prstGeom prst="rect">
            <a:avLst/>
          </a:prstGeom>
          <a:noFill/>
        </p:spPr>
        <p:txBody>
          <a:bodyPr wrap="square" lIns="91440" tIns="45720" rIns="91440" bIns="45720" rtlCol="0" anchor="t">
            <a:spAutoFit/>
          </a:bodyPr>
          <a:lstStyle/>
          <a:p>
            <a:pPr>
              <a:spcAft>
                <a:spcPts val="600"/>
              </a:spcAft>
            </a:pPr>
            <a:r>
              <a:rPr lang="en-US"/>
              <a:t>The Summary Tab provides a summary of the staff in our school. The columns show how many positions are:</a:t>
            </a:r>
          </a:p>
          <a:p>
            <a:pPr marL="285750" indent="-285750">
              <a:spcAft>
                <a:spcPts val="600"/>
              </a:spcAft>
              <a:buFont typeface="Arial" panose="020B0604020202020204" pitchFamily="34" charset="0"/>
              <a:buChar char="•"/>
            </a:pPr>
            <a:r>
              <a:rPr lang="en-US" b="1" u="sng">
                <a:solidFill>
                  <a:schemeClr val="accent4"/>
                </a:solidFill>
              </a:rPr>
              <a:t>Earned</a:t>
            </a:r>
            <a:r>
              <a:rPr lang="en-US"/>
              <a:t> – positions allocated by district departments. There is no school-level flexibility with these positions. </a:t>
            </a:r>
            <a:endParaRPr lang="en-US">
              <a:solidFill>
                <a:srgbClr val="000000"/>
              </a:solidFill>
            </a:endParaRPr>
          </a:p>
          <a:p>
            <a:pPr marL="285750" indent="-285750">
              <a:spcAft>
                <a:spcPts val="600"/>
              </a:spcAft>
              <a:buFont typeface="Arial" panose="020B0604020202020204" pitchFamily="34" charset="0"/>
              <a:buChar char="•"/>
            </a:pPr>
            <a:r>
              <a:rPr lang="en-US" b="1" u="sng">
                <a:solidFill>
                  <a:schemeClr val="accent4"/>
                </a:solidFill>
              </a:rPr>
              <a:t>Funded</a:t>
            </a:r>
            <a:r>
              <a:rPr lang="en-US"/>
              <a:t> – District’s recommended staffing for positions where there is school-level flexibility with staffing the position.</a:t>
            </a:r>
            <a:endParaRPr lang="en-US">
              <a:solidFill>
                <a:srgbClr val="000000"/>
              </a:solidFill>
            </a:endParaRPr>
          </a:p>
          <a:p>
            <a:pPr marL="285750" indent="-285750">
              <a:spcAft>
                <a:spcPts val="600"/>
              </a:spcAft>
              <a:buFont typeface="Arial" panose="020B0604020202020204" pitchFamily="34" charset="0"/>
              <a:buChar char="•"/>
            </a:pPr>
            <a:r>
              <a:rPr lang="en-US" b="1" u="sng">
                <a:solidFill>
                  <a:schemeClr val="accent4"/>
                </a:solidFill>
              </a:rPr>
              <a:t>Staffed</a:t>
            </a:r>
            <a:r>
              <a:rPr lang="en-US"/>
              <a:t> – This shows how the principal plans to staff the position for the FY26 school year. </a:t>
            </a:r>
            <a:endParaRPr lang="en-US">
              <a:solidFill>
                <a:srgbClr val="000000"/>
              </a:solidFill>
              <a:cs typeface="Sabon Next LT"/>
            </a:endParaRPr>
          </a:p>
          <a:p>
            <a:pPr marL="285750" indent="-285750">
              <a:spcAft>
                <a:spcPts val="600"/>
              </a:spcAft>
              <a:buFont typeface="Arial" panose="020B0604020202020204" pitchFamily="34" charset="0"/>
              <a:buChar char="•"/>
            </a:pPr>
            <a:r>
              <a:rPr lang="en-US" b="1" u="sng">
                <a:solidFill>
                  <a:schemeClr val="accent4"/>
                </a:solidFill>
                <a:cs typeface="Sabon Next LT"/>
              </a:rPr>
              <a:t>Difference</a:t>
            </a:r>
            <a:r>
              <a:rPr lang="en-US">
                <a:cs typeface="Sabon Next LT"/>
              </a:rPr>
              <a:t>—This shows the difference between the recommendation from the District and the Principal's proposed FY26 staffing plan. </a:t>
            </a:r>
            <a:endParaRPr lang="en-US">
              <a:solidFill>
                <a:srgbClr val="000000"/>
              </a:solidFill>
              <a:cs typeface="Sabon Next LT"/>
            </a:endParaRPr>
          </a:p>
          <a:p>
            <a:pPr marL="285750" indent="-285750">
              <a:spcAft>
                <a:spcPts val="600"/>
              </a:spcAft>
              <a:buFont typeface="Arial" panose="020B0604020202020204" pitchFamily="34" charset="0"/>
              <a:buChar char="•"/>
            </a:pPr>
            <a:r>
              <a:rPr lang="en-US" b="1" u="sng">
                <a:solidFill>
                  <a:schemeClr val="accent4"/>
                </a:solidFill>
                <a:cs typeface="Sabon Next LT"/>
              </a:rPr>
              <a:t>Comments:</a:t>
            </a:r>
            <a:r>
              <a:rPr lang="en-US">
                <a:cs typeface="Sabon Next LT"/>
              </a:rPr>
              <a:t> </a:t>
            </a:r>
            <a:r>
              <a:rPr lang="en-US">
                <a:solidFill>
                  <a:srgbClr val="FF0000"/>
                </a:solidFill>
                <a:cs typeface="Sabon Next LT"/>
              </a:rPr>
              <a:t>The principal must provide comments if there is a difference in what is Funded and Staffed. </a:t>
            </a:r>
            <a:r>
              <a:rPr lang="en-US" u="sng">
                <a:solidFill>
                  <a:srgbClr val="FF0000"/>
                </a:solidFill>
                <a:cs typeface="Sabon Next LT"/>
              </a:rPr>
              <a:t>Principals and GO Teams will discuss the rationale provided for the Comments section. </a:t>
            </a:r>
            <a:endParaRPr lang="en-US">
              <a:solidFill>
                <a:srgbClr val="FF0000"/>
              </a:solidFill>
            </a:endParaRPr>
          </a:p>
          <a:p>
            <a:pPr marL="111125" indent="-111125">
              <a:buFont typeface="Calibri" panose="020B0604020202020204" pitchFamily="34" charset="0"/>
              <a:buChar char="-"/>
            </a:pPr>
            <a:endParaRPr lang="en-US" sz="1600">
              <a:cs typeface="Sabon Next LT"/>
            </a:endParaRPr>
          </a:p>
        </p:txBody>
      </p:sp>
      <p:sp>
        <p:nvSpPr>
          <p:cNvPr id="4" name="Slide Number Placeholder 3">
            <a:extLst>
              <a:ext uri="{FF2B5EF4-FFF2-40B4-BE49-F238E27FC236}">
                <a16:creationId xmlns:a16="http://schemas.microsoft.com/office/drawing/2014/main" id="{C8B97F77-95CB-AA67-BE1E-1957FDA53573}"/>
              </a:ext>
            </a:extLst>
          </p:cNvPr>
          <p:cNvSpPr>
            <a:spLocks noGrp="1"/>
          </p:cNvSpPr>
          <p:nvPr>
            <p:ph type="sldNum" sz="quarter" idx="11"/>
          </p:nvPr>
        </p:nvSpPr>
        <p:spPr/>
        <p:txBody>
          <a:bodyPr/>
          <a:lstStyle/>
          <a:p>
            <a:fld id="{B5CEABB6-07DC-46E8-9B57-56EC44A396E5}" type="slidenum">
              <a:rPr lang="en-US" smtClean="0"/>
              <a:pPr/>
              <a:t>16</a:t>
            </a:fld>
            <a:endParaRPr lang="en-US"/>
          </a:p>
        </p:txBody>
      </p:sp>
    </p:spTree>
    <p:extLst>
      <p:ext uri="{BB962C8B-B14F-4D97-AF65-F5344CB8AC3E}">
        <p14:creationId xmlns:p14="http://schemas.microsoft.com/office/powerpoint/2010/main" val="2276168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A3B618-4CDF-3DB5-E27F-95A8D21C8D82}"/>
              </a:ext>
            </a:extLst>
          </p:cNvPr>
          <p:cNvSpPr>
            <a:spLocks noGrp="1"/>
          </p:cNvSpPr>
          <p:nvPr>
            <p:ph type="sldNum" sz="quarter" idx="4294967295"/>
          </p:nvPr>
        </p:nvSpPr>
        <p:spPr>
          <a:xfrm>
            <a:off x="9377844" y="6448879"/>
            <a:ext cx="2743200" cy="365125"/>
          </a:xfrm>
        </p:spPr>
        <p:txBody>
          <a:bodyPr/>
          <a:lstStyle/>
          <a:p>
            <a:fld id="{AEC10A0C-BB77-FD4A-8FA4-D4334D01E3A4}" type="slidenum">
              <a:rPr lang="en-US" smtClean="0"/>
              <a:pPr/>
              <a:t>17</a:t>
            </a:fld>
            <a:endParaRPr lang="en-US"/>
          </a:p>
        </p:txBody>
      </p:sp>
      <p:pic>
        <p:nvPicPr>
          <p:cNvPr id="2" name="Picture 1">
            <a:extLst>
              <a:ext uri="{FF2B5EF4-FFF2-40B4-BE49-F238E27FC236}">
                <a16:creationId xmlns:a16="http://schemas.microsoft.com/office/drawing/2014/main" id="{962ECCEB-F0BB-A7F1-E49E-F2BDBE2FA431}"/>
              </a:ext>
            </a:extLst>
          </p:cNvPr>
          <p:cNvPicPr>
            <a:picLocks noChangeAspect="1"/>
          </p:cNvPicPr>
          <p:nvPr/>
        </p:nvPicPr>
        <p:blipFill>
          <a:blip r:embed="rId2"/>
          <a:stretch>
            <a:fillRect/>
          </a:stretch>
        </p:blipFill>
        <p:spPr>
          <a:xfrm>
            <a:off x="1140643" y="429431"/>
            <a:ext cx="9722811" cy="6116326"/>
          </a:xfrm>
          <a:prstGeom prst="rect">
            <a:avLst/>
          </a:prstGeom>
        </p:spPr>
      </p:pic>
    </p:spTree>
    <p:extLst>
      <p:ext uri="{BB962C8B-B14F-4D97-AF65-F5344CB8AC3E}">
        <p14:creationId xmlns:p14="http://schemas.microsoft.com/office/powerpoint/2010/main" val="122524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808998C-2261-6035-961F-4A6375E92450}"/>
              </a:ext>
            </a:extLst>
          </p:cNvPr>
          <p:cNvSpPr>
            <a:spLocks noGrp="1"/>
          </p:cNvSpPr>
          <p:nvPr>
            <p:ph type="sldNum" sz="quarter" idx="4294967295"/>
          </p:nvPr>
        </p:nvSpPr>
        <p:spPr>
          <a:xfrm>
            <a:off x="9377844" y="6448879"/>
            <a:ext cx="2743200" cy="365125"/>
          </a:xfrm>
        </p:spPr>
        <p:txBody>
          <a:bodyPr/>
          <a:lstStyle/>
          <a:p>
            <a:fld id="{AEC10A0C-BB77-FD4A-8FA4-D4334D01E3A4}" type="slidenum">
              <a:rPr lang="en-US" smtClean="0"/>
              <a:pPr/>
              <a:t>18</a:t>
            </a:fld>
            <a:endParaRPr lang="en-US"/>
          </a:p>
        </p:txBody>
      </p:sp>
      <p:pic>
        <p:nvPicPr>
          <p:cNvPr id="2" name="Picture 1">
            <a:extLst>
              <a:ext uri="{FF2B5EF4-FFF2-40B4-BE49-F238E27FC236}">
                <a16:creationId xmlns:a16="http://schemas.microsoft.com/office/drawing/2014/main" id="{5990D0E5-3F7F-08EE-0F36-A3CACC558055}"/>
              </a:ext>
            </a:extLst>
          </p:cNvPr>
          <p:cNvPicPr>
            <a:picLocks noChangeAspect="1"/>
          </p:cNvPicPr>
          <p:nvPr/>
        </p:nvPicPr>
        <p:blipFill>
          <a:blip r:embed="rId2"/>
          <a:stretch>
            <a:fillRect/>
          </a:stretch>
        </p:blipFill>
        <p:spPr>
          <a:xfrm>
            <a:off x="804087" y="427037"/>
            <a:ext cx="9857628" cy="5960425"/>
          </a:xfrm>
          <a:prstGeom prst="rect">
            <a:avLst/>
          </a:prstGeom>
        </p:spPr>
      </p:pic>
    </p:spTree>
    <p:extLst>
      <p:ext uri="{BB962C8B-B14F-4D97-AF65-F5344CB8AC3E}">
        <p14:creationId xmlns:p14="http://schemas.microsoft.com/office/powerpoint/2010/main" val="1056155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1E6FF-F57C-2D82-D6F2-EE9C04C1606E}"/>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67EB00-038C-964F-CF20-8ACC71876BE6}"/>
              </a:ext>
            </a:extLst>
          </p:cNvPr>
          <p:cNvSpPr>
            <a:spLocks noGrp="1"/>
          </p:cNvSpPr>
          <p:nvPr>
            <p:ph type="sldNum" sz="quarter" idx="4294967295"/>
          </p:nvPr>
        </p:nvSpPr>
        <p:spPr>
          <a:xfrm>
            <a:off x="9377844" y="6448879"/>
            <a:ext cx="2743200" cy="365125"/>
          </a:xfrm>
        </p:spPr>
        <p:txBody>
          <a:bodyPr/>
          <a:lstStyle/>
          <a:p>
            <a:fld id="{AEC10A0C-BB77-FD4A-8FA4-D4334D01E3A4}" type="slidenum">
              <a:rPr lang="en-US" smtClean="0"/>
              <a:pPr/>
              <a:t>19</a:t>
            </a:fld>
            <a:endParaRPr lang="en-US"/>
          </a:p>
        </p:txBody>
      </p:sp>
      <p:pic>
        <p:nvPicPr>
          <p:cNvPr id="2" name="Picture 1">
            <a:extLst>
              <a:ext uri="{FF2B5EF4-FFF2-40B4-BE49-F238E27FC236}">
                <a16:creationId xmlns:a16="http://schemas.microsoft.com/office/drawing/2014/main" id="{80BA21D9-B78D-7AA4-2777-800234566739}"/>
              </a:ext>
            </a:extLst>
          </p:cNvPr>
          <p:cNvPicPr>
            <a:picLocks noChangeAspect="1"/>
          </p:cNvPicPr>
          <p:nvPr/>
        </p:nvPicPr>
        <p:blipFill>
          <a:blip r:embed="rId2"/>
          <a:stretch>
            <a:fillRect/>
          </a:stretch>
        </p:blipFill>
        <p:spPr>
          <a:xfrm>
            <a:off x="967001" y="232322"/>
            <a:ext cx="10257998" cy="6393356"/>
          </a:xfrm>
          <a:prstGeom prst="rect">
            <a:avLst/>
          </a:prstGeom>
        </p:spPr>
      </p:pic>
    </p:spTree>
    <p:extLst>
      <p:ext uri="{BB962C8B-B14F-4D97-AF65-F5344CB8AC3E}">
        <p14:creationId xmlns:p14="http://schemas.microsoft.com/office/powerpoint/2010/main" val="2720111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5859-10C9-4588-9727-B9362E26C29D}"/>
              </a:ext>
            </a:extLst>
          </p:cNvPr>
          <p:cNvSpPr>
            <a:spLocks noGrp="1"/>
          </p:cNvSpPr>
          <p:nvPr>
            <p:ph type="title"/>
          </p:nvPr>
        </p:nvSpPr>
        <p:spPr>
          <a:xfrm>
            <a:off x="409053" y="109593"/>
            <a:ext cx="2895600" cy="617692"/>
          </a:xfrm>
        </p:spPr>
        <p:txBody>
          <a:bodyPr/>
          <a:lstStyle/>
          <a:p>
            <a:r>
              <a:rPr lang="en-US" b="1">
                <a:solidFill>
                  <a:schemeClr val="accent5"/>
                </a:solidFill>
              </a:rPr>
              <a:t>AGENDA</a:t>
            </a:r>
          </a:p>
        </p:txBody>
      </p:sp>
      <p:sp>
        <p:nvSpPr>
          <p:cNvPr id="3" name="Content Placeholder 2">
            <a:extLst>
              <a:ext uri="{FF2B5EF4-FFF2-40B4-BE49-F238E27FC236}">
                <a16:creationId xmlns:a16="http://schemas.microsoft.com/office/drawing/2014/main" id="{5671D7E5-EF66-4BCD-8DAA-E9061157F0BE}"/>
              </a:ext>
            </a:extLst>
          </p:cNvPr>
          <p:cNvSpPr>
            <a:spLocks noGrp="1"/>
          </p:cNvSpPr>
          <p:nvPr>
            <p:ph idx="1"/>
          </p:nvPr>
        </p:nvSpPr>
        <p:spPr>
          <a:xfrm>
            <a:off x="288470" y="914398"/>
            <a:ext cx="5807530" cy="5525163"/>
          </a:xfrm>
        </p:spPr>
        <p:txBody>
          <a:bodyPr>
            <a:noAutofit/>
          </a:bodyPr>
          <a:lstStyle/>
          <a:p>
            <a:pPr marL="342900" marR="0" lvl="0" indent="-342900">
              <a:lnSpc>
                <a:spcPct val="107000"/>
              </a:lnSpc>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Action Items Approval of Agenda</a:t>
            </a:r>
            <a:r>
              <a:rPr lang="en-US" sz="1600" dirty="0">
                <a:effectLst/>
                <a:latin typeface="Calibri" panose="020F0502020204030204" pitchFamily="34"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600" b="1" dirty="0">
                <a:effectLst/>
                <a:latin typeface="Calibri" panose="020F0502020204030204" pitchFamily="34" charset="0"/>
                <a:ea typeface="Calibri" panose="020F0502020204030204" pitchFamily="34" charset="0"/>
                <a:cs typeface="Arial" panose="020B0604020202020204" pitchFamily="34" charset="0"/>
              </a:rPr>
              <a:t>Approval of Previous Minutes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Discussion Items Budget Development Presentation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buFont typeface="+mj-lt"/>
              <a:buAutoNum type="romanLcPeriod"/>
            </a:pPr>
            <a:r>
              <a:rPr lang="en-US" sz="16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ACTION ITEM:</a:t>
            </a:r>
            <a:r>
              <a:rPr lang="en-US" sz="1600" b="1" dirty="0">
                <a:effectLst/>
                <a:latin typeface="Calibri" panose="020F0502020204030204" pitchFamily="34" charset="0"/>
                <a:ea typeface="Calibri" panose="020F0502020204030204" pitchFamily="34" charset="0"/>
                <a:cs typeface="Arial" panose="020B0604020202020204" pitchFamily="34" charset="0"/>
              </a:rPr>
              <a:t> GO Team vote on Draft Budget  </a:t>
            </a:r>
            <a:r>
              <a:rPr lang="en-US" sz="16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t>
            </a:r>
            <a:r>
              <a:rPr lang="en-US" sz="1600" b="1"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AFTER </a:t>
            </a:r>
            <a:r>
              <a:rPr lang="en-US" sz="16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presentation and discussion)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Information Items Principal’s Report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buFont typeface="+mj-lt"/>
              <a:buAutoNum type="alphaUcPeriod"/>
            </a:pPr>
            <a:r>
              <a:rPr lang="en-US" sz="1600" b="1" dirty="0">
                <a:effectLst/>
                <a:latin typeface="Calibri" panose="020F0502020204030204" pitchFamily="34" charset="0"/>
                <a:ea typeface="Calibri" panose="020F0502020204030204" pitchFamily="34" charset="0"/>
                <a:cs typeface="Arial" panose="020B0604020202020204" pitchFamily="34" charset="0"/>
              </a:rPr>
              <a:t>Committee Reports </a:t>
            </a:r>
            <a:r>
              <a:rPr lang="en-US" sz="16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(as needed)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Announcements </a:t>
            </a:r>
            <a:r>
              <a:rPr lang="en-US" sz="16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(add items as needed)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Public Comment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5">
            <a:extLst>
              <a:ext uri="{FF2B5EF4-FFF2-40B4-BE49-F238E27FC236}">
                <a16:creationId xmlns:a16="http://schemas.microsoft.com/office/drawing/2014/main" id="{B02A8827-B1A1-2D2F-D6DD-E886B886C43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a:t>
            </a:fld>
            <a:endParaRPr lang="en-US"/>
          </a:p>
        </p:txBody>
      </p:sp>
    </p:spTree>
    <p:extLst>
      <p:ext uri="{BB962C8B-B14F-4D97-AF65-F5344CB8AC3E}">
        <p14:creationId xmlns:p14="http://schemas.microsoft.com/office/powerpoint/2010/main" val="1713219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D1E6E-EA03-D6AF-B08C-676A60191B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0E0E62-076A-5C49-1073-8C3EF38D64D4}"/>
              </a:ext>
            </a:extLst>
          </p:cNvPr>
          <p:cNvSpPr>
            <a:spLocks noGrp="1"/>
          </p:cNvSpPr>
          <p:nvPr>
            <p:ph type="title"/>
          </p:nvPr>
        </p:nvSpPr>
        <p:spPr>
          <a:xfrm>
            <a:off x="3279228" y="84813"/>
            <a:ext cx="8765627" cy="1036143"/>
          </a:xfrm>
        </p:spPr>
        <p:txBody>
          <a:bodyPr anchor="ctr">
            <a:noAutofit/>
          </a:bodyPr>
          <a:lstStyle/>
          <a:p>
            <a:pPr algn="ctr"/>
            <a:r>
              <a:rPr lang="en-US" sz="3600" b="1">
                <a:latin typeface="Calibri"/>
                <a:ea typeface="Calibri"/>
                <a:cs typeface="Calibri"/>
              </a:rPr>
              <a:t>Summary of position Changes to Support the fy26 bUDGET</a:t>
            </a:r>
            <a:endParaRPr lang="en-US" sz="3600" b="1">
              <a:latin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F243CBD7-473E-23F2-AE74-1D7A84BF21BD}"/>
              </a:ext>
            </a:extLst>
          </p:cNvPr>
          <p:cNvSpPr>
            <a:spLocks noGrp="1"/>
          </p:cNvSpPr>
          <p:nvPr>
            <p:ph type="sldNum" sz="quarter" idx="12"/>
          </p:nvPr>
        </p:nvSpPr>
        <p:spPr/>
        <p:txBody>
          <a:bodyPr/>
          <a:lstStyle/>
          <a:p>
            <a:fld id="{A49DFD55-3C28-40EF-9E31-A92D2E4017FF}" type="slidenum">
              <a:rPr lang="en-US" smtClean="0"/>
              <a:pPr/>
              <a:t>20</a:t>
            </a:fld>
            <a:endParaRPr lang="en-US"/>
          </a:p>
        </p:txBody>
      </p:sp>
      <p:sp>
        <p:nvSpPr>
          <p:cNvPr id="7" name="Rectangle 6">
            <a:extLst>
              <a:ext uri="{FF2B5EF4-FFF2-40B4-BE49-F238E27FC236}">
                <a16:creationId xmlns:a16="http://schemas.microsoft.com/office/drawing/2014/main" id="{E4D3FEE1-F4BB-B8B4-DFFE-055285C0C52A}"/>
              </a:ext>
            </a:extLst>
          </p:cNvPr>
          <p:cNvSpPr/>
          <p:nvPr/>
        </p:nvSpPr>
        <p:spPr>
          <a:xfrm>
            <a:off x="4277710" y="1100618"/>
            <a:ext cx="7241628" cy="135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bon Next LT"/>
              <a:ea typeface="+mn-ea"/>
              <a:cs typeface="+mn-cs"/>
            </a:endParaRPr>
          </a:p>
        </p:txBody>
      </p:sp>
      <p:graphicFrame>
        <p:nvGraphicFramePr>
          <p:cNvPr id="4" name="Content Placeholder 4">
            <a:extLst>
              <a:ext uri="{FF2B5EF4-FFF2-40B4-BE49-F238E27FC236}">
                <a16:creationId xmlns:a16="http://schemas.microsoft.com/office/drawing/2014/main" id="{B82C28E2-D65A-5932-C2D5-D810AEF1A44F}"/>
              </a:ext>
            </a:extLst>
          </p:cNvPr>
          <p:cNvGraphicFramePr>
            <a:graphicFrameLocks/>
          </p:cNvGraphicFramePr>
          <p:nvPr>
            <p:extLst>
              <p:ext uri="{D42A27DB-BD31-4B8C-83A1-F6EECF244321}">
                <p14:modId xmlns:p14="http://schemas.microsoft.com/office/powerpoint/2010/main" val="4258216643"/>
              </p:ext>
            </p:extLst>
          </p:nvPr>
        </p:nvGraphicFramePr>
        <p:xfrm>
          <a:off x="3626068" y="1524000"/>
          <a:ext cx="8040514" cy="3384331"/>
        </p:xfrm>
        <a:graphic>
          <a:graphicData uri="http://schemas.openxmlformats.org/drawingml/2006/table">
            <a:tbl>
              <a:tblPr firstRow="1" bandRow="1">
                <a:tableStyleId>{00A15C55-8517-42AA-B614-E9B94910E393}</a:tableStyleId>
              </a:tblPr>
              <a:tblGrid>
                <a:gridCol w="4020257">
                  <a:extLst>
                    <a:ext uri="{9D8B030D-6E8A-4147-A177-3AD203B41FA5}">
                      <a16:colId xmlns:a16="http://schemas.microsoft.com/office/drawing/2014/main" val="3868647755"/>
                    </a:ext>
                  </a:extLst>
                </a:gridCol>
                <a:gridCol w="4020257">
                  <a:extLst>
                    <a:ext uri="{9D8B030D-6E8A-4147-A177-3AD203B41FA5}">
                      <a16:colId xmlns:a16="http://schemas.microsoft.com/office/drawing/2014/main" val="2112092059"/>
                    </a:ext>
                  </a:extLst>
                </a:gridCol>
              </a:tblGrid>
              <a:tr h="776051">
                <a:tc>
                  <a:txBody>
                    <a:bodyPr/>
                    <a:lstStyle/>
                    <a:p>
                      <a:pPr lvl="0" algn="ctr">
                        <a:buNone/>
                      </a:pPr>
                      <a:r>
                        <a:rPr lang="en-US" sz="3200">
                          <a:solidFill>
                            <a:schemeClr val="tx1"/>
                          </a:solidFill>
                        </a:rPr>
                        <a:t>CREATED</a:t>
                      </a:r>
                    </a:p>
                  </a:txBody>
                  <a:tcPr anchor="ctr"/>
                </a:tc>
                <a:tc>
                  <a:txBody>
                    <a:bodyPr/>
                    <a:lstStyle/>
                    <a:p>
                      <a:pPr lvl="0" algn="ctr">
                        <a:buNone/>
                      </a:pPr>
                      <a:r>
                        <a:rPr lang="en-US" sz="3200">
                          <a:solidFill>
                            <a:schemeClr val="tx1"/>
                          </a:solidFill>
                        </a:rPr>
                        <a:t>REMOVED</a:t>
                      </a:r>
                    </a:p>
                  </a:txBody>
                  <a:tcPr anchor="ctr"/>
                </a:tc>
                <a:extLst>
                  <a:ext uri="{0D108BD9-81ED-4DB2-BD59-A6C34878D82A}">
                    <a16:rowId xmlns:a16="http://schemas.microsoft.com/office/drawing/2014/main" val="1634409478"/>
                  </a:ext>
                </a:extLst>
              </a:tr>
              <a:tr h="521656">
                <a:tc>
                  <a:txBody>
                    <a:bodyPr/>
                    <a:lstStyle/>
                    <a:p>
                      <a:r>
                        <a:rPr lang="en-US" dirty="0"/>
                        <a:t>Hourly Security Monitor</a:t>
                      </a:r>
                    </a:p>
                  </a:txBody>
                  <a:tcPr anchor="ctr"/>
                </a:tc>
                <a:tc>
                  <a:txBody>
                    <a:bodyPr/>
                    <a:lstStyle/>
                    <a:p>
                      <a:r>
                        <a:rPr lang="en-US" dirty="0"/>
                        <a:t>Non-Instructional Aide</a:t>
                      </a:r>
                    </a:p>
                  </a:txBody>
                  <a:tcPr anchor="ctr"/>
                </a:tc>
                <a:extLst>
                  <a:ext uri="{0D108BD9-81ED-4DB2-BD59-A6C34878D82A}">
                    <a16:rowId xmlns:a16="http://schemas.microsoft.com/office/drawing/2014/main" val="1813335333"/>
                  </a:ext>
                </a:extLst>
              </a:tr>
              <a:tr h="521656">
                <a:tc>
                  <a:txBody>
                    <a:bodyPr/>
                    <a:lstStyle/>
                    <a:p>
                      <a:endParaRPr lang="en-US"/>
                    </a:p>
                  </a:txBody>
                  <a:tcPr anchor="ctr"/>
                </a:tc>
                <a:tc>
                  <a:txBody>
                    <a:bodyPr/>
                    <a:lstStyle/>
                    <a:p>
                      <a:r>
                        <a:rPr lang="en-US" dirty="0"/>
                        <a:t>Connections Course</a:t>
                      </a:r>
                    </a:p>
                  </a:txBody>
                  <a:tcPr anchor="ctr"/>
                </a:tc>
                <a:extLst>
                  <a:ext uri="{0D108BD9-81ED-4DB2-BD59-A6C34878D82A}">
                    <a16:rowId xmlns:a16="http://schemas.microsoft.com/office/drawing/2014/main" val="4138019235"/>
                  </a:ext>
                </a:extLst>
              </a:tr>
              <a:tr h="521656">
                <a:tc>
                  <a:txBody>
                    <a:bodyPr/>
                    <a:lstStyle/>
                    <a:p>
                      <a:endParaRPr lang="en-US"/>
                    </a:p>
                  </a:txBody>
                  <a:tcPr anchor="ctr"/>
                </a:tc>
                <a:tc>
                  <a:txBody>
                    <a:bodyPr/>
                    <a:lstStyle/>
                    <a:p>
                      <a:r>
                        <a:rPr lang="en-US" dirty="0"/>
                        <a:t>Instructional Coach</a:t>
                      </a:r>
                    </a:p>
                  </a:txBody>
                  <a:tcPr anchor="ctr"/>
                </a:tc>
                <a:extLst>
                  <a:ext uri="{0D108BD9-81ED-4DB2-BD59-A6C34878D82A}">
                    <a16:rowId xmlns:a16="http://schemas.microsoft.com/office/drawing/2014/main" val="4244013826"/>
                  </a:ext>
                </a:extLst>
              </a:tr>
              <a:tr h="521656">
                <a:tc>
                  <a:txBody>
                    <a:bodyPr/>
                    <a:lstStyle/>
                    <a:p>
                      <a:endParaRPr lang="en-US"/>
                    </a:p>
                  </a:txBody>
                  <a:tcPr anchor="ctr"/>
                </a:tc>
                <a:tc>
                  <a:txBody>
                    <a:bodyPr/>
                    <a:lstStyle/>
                    <a:p>
                      <a:endParaRPr lang="en-US"/>
                    </a:p>
                  </a:txBody>
                  <a:tcPr anchor="ctr"/>
                </a:tc>
                <a:extLst>
                  <a:ext uri="{0D108BD9-81ED-4DB2-BD59-A6C34878D82A}">
                    <a16:rowId xmlns:a16="http://schemas.microsoft.com/office/drawing/2014/main" val="322258494"/>
                  </a:ext>
                </a:extLst>
              </a:tr>
              <a:tr h="521656">
                <a:tc>
                  <a:txBody>
                    <a:bodyPr/>
                    <a:lstStyle/>
                    <a:p>
                      <a:endParaRPr lang="en-US"/>
                    </a:p>
                  </a:txBody>
                  <a:tcPr anchor="ctr"/>
                </a:tc>
                <a:tc>
                  <a:txBody>
                    <a:bodyPr/>
                    <a:lstStyle/>
                    <a:p>
                      <a:endParaRPr lang="en-US" dirty="0"/>
                    </a:p>
                  </a:txBody>
                  <a:tcPr anchor="ctr"/>
                </a:tc>
                <a:extLst>
                  <a:ext uri="{0D108BD9-81ED-4DB2-BD59-A6C34878D82A}">
                    <a16:rowId xmlns:a16="http://schemas.microsoft.com/office/drawing/2014/main" val="730182601"/>
                  </a:ext>
                </a:extLst>
              </a:tr>
            </a:tbl>
          </a:graphicData>
        </a:graphic>
      </p:graphicFrame>
      <p:graphicFrame>
        <p:nvGraphicFramePr>
          <p:cNvPr id="5" name="Table 4">
            <a:extLst>
              <a:ext uri="{FF2B5EF4-FFF2-40B4-BE49-F238E27FC236}">
                <a16:creationId xmlns:a16="http://schemas.microsoft.com/office/drawing/2014/main" id="{2DBF1023-E0F9-AF03-84FF-CA9E6B59C804}"/>
              </a:ext>
            </a:extLst>
          </p:cNvPr>
          <p:cNvGraphicFramePr>
            <a:graphicFrameLocks noGrp="1"/>
          </p:cNvGraphicFramePr>
          <p:nvPr>
            <p:extLst>
              <p:ext uri="{D42A27DB-BD31-4B8C-83A1-F6EECF244321}">
                <p14:modId xmlns:p14="http://schemas.microsoft.com/office/powerpoint/2010/main" val="2992693269"/>
              </p:ext>
            </p:extLst>
          </p:nvPr>
        </p:nvGraphicFramePr>
        <p:xfrm>
          <a:off x="4151586" y="5321883"/>
          <a:ext cx="7781268" cy="1097280"/>
        </p:xfrm>
        <a:graphic>
          <a:graphicData uri="http://schemas.openxmlformats.org/drawingml/2006/table">
            <a:tbl>
              <a:tblPr firstRow="1" bandRow="1">
                <a:tableStyleId>{5C22544A-7EE6-4342-B048-85BDC9FD1C3A}</a:tableStyleId>
              </a:tblPr>
              <a:tblGrid>
                <a:gridCol w="7781268">
                  <a:extLst>
                    <a:ext uri="{9D8B030D-6E8A-4147-A177-3AD203B41FA5}">
                      <a16:colId xmlns:a16="http://schemas.microsoft.com/office/drawing/2014/main" val="32558296"/>
                    </a:ext>
                  </a:extLst>
                </a:gridCol>
              </a:tblGrid>
              <a:tr h="370840">
                <a:tc>
                  <a:txBody>
                    <a:bodyPr/>
                    <a:lstStyle/>
                    <a:p>
                      <a:r>
                        <a:rPr lang="en-US" sz="2400" b="1">
                          <a:solidFill>
                            <a:schemeClr val="tx1"/>
                          </a:solidFill>
                        </a:rPr>
                        <a:t>Summary of Changes </a:t>
                      </a:r>
                      <a:r>
                        <a:rPr lang="en-US" sz="2400" b="0">
                          <a:solidFill>
                            <a:schemeClr val="tx1"/>
                          </a:solidFill>
                        </a:rPr>
                        <a:t> </a:t>
                      </a:r>
                      <a:endParaRPr lang="en-US" sz="2400" b="1">
                        <a:solidFill>
                          <a:schemeClr val="tx1"/>
                        </a:solidFill>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23371214"/>
                  </a:ext>
                </a:extLst>
              </a:tr>
              <a:tr h="370840">
                <a:tc>
                  <a:txBody>
                    <a:bodyPr/>
                    <a:lstStyle/>
                    <a:p>
                      <a:r>
                        <a:rPr lang="en-US" b="1" i="0">
                          <a:solidFill>
                            <a:srgbClr val="FF0000"/>
                          </a:solidFill>
                        </a:rPr>
                        <a:t>PRINCIPALS: Please provide a summary of the impact these changes and how it relates to your strategic plan here.</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3676506"/>
                  </a:ext>
                </a:extLst>
              </a:tr>
            </a:tbl>
          </a:graphicData>
        </a:graphic>
      </p:graphicFrame>
    </p:spTree>
    <p:extLst>
      <p:ext uri="{BB962C8B-B14F-4D97-AF65-F5344CB8AC3E}">
        <p14:creationId xmlns:p14="http://schemas.microsoft.com/office/powerpoint/2010/main" val="3498337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8555B-25A1-3A64-37F0-DCA5434032E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02510123-0514-10DC-D600-FF256DEC3460}"/>
              </a:ext>
            </a:extLst>
          </p:cNvPr>
          <p:cNvSpPr>
            <a:spLocks noGrp="1"/>
          </p:cNvSpPr>
          <p:nvPr>
            <p:ph type="title"/>
          </p:nvPr>
        </p:nvSpPr>
        <p:spPr>
          <a:xfrm>
            <a:off x="736896" y="121620"/>
            <a:ext cx="10718207" cy="600540"/>
          </a:xfrm>
        </p:spPr>
        <p:txBody>
          <a:bodyPr/>
          <a:lstStyle/>
          <a:p>
            <a:pPr algn="ctr"/>
            <a:r>
              <a:rPr lang="en-US"/>
              <a:t>Non-Staffing Tab Overview</a:t>
            </a:r>
          </a:p>
        </p:txBody>
      </p:sp>
      <p:sp>
        <p:nvSpPr>
          <p:cNvPr id="2" name="Flowchart: Terminator 1">
            <a:extLst>
              <a:ext uri="{FF2B5EF4-FFF2-40B4-BE49-F238E27FC236}">
                <a16:creationId xmlns:a16="http://schemas.microsoft.com/office/drawing/2014/main" id="{BEA5FDAE-9E56-8C69-B108-3DAA502175B7}"/>
              </a:ext>
            </a:extLst>
          </p:cNvPr>
          <p:cNvSpPr/>
          <p:nvPr/>
        </p:nvSpPr>
        <p:spPr>
          <a:xfrm>
            <a:off x="2556885" y="1145473"/>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Flowchart: Terminator 2">
            <a:extLst>
              <a:ext uri="{FF2B5EF4-FFF2-40B4-BE49-F238E27FC236}">
                <a16:creationId xmlns:a16="http://schemas.microsoft.com/office/drawing/2014/main" id="{A2E61C6C-613D-93EA-AC5A-D32E948295B9}"/>
              </a:ext>
            </a:extLst>
          </p:cNvPr>
          <p:cNvSpPr/>
          <p:nvPr/>
        </p:nvSpPr>
        <p:spPr>
          <a:xfrm>
            <a:off x="3096124" y="1155890"/>
            <a:ext cx="805073"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Flowchart: Terminator 4">
            <a:extLst>
              <a:ext uri="{FF2B5EF4-FFF2-40B4-BE49-F238E27FC236}">
                <a16:creationId xmlns:a16="http://schemas.microsoft.com/office/drawing/2014/main" id="{7F4F4F9B-00D3-A242-DE54-AEEB99EB61B9}"/>
              </a:ext>
            </a:extLst>
          </p:cNvPr>
          <p:cNvSpPr/>
          <p:nvPr/>
        </p:nvSpPr>
        <p:spPr>
          <a:xfrm>
            <a:off x="4005469" y="1147684"/>
            <a:ext cx="392683" cy="217497"/>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Flowchart: Terminator 6">
            <a:extLst>
              <a:ext uri="{FF2B5EF4-FFF2-40B4-BE49-F238E27FC236}">
                <a16:creationId xmlns:a16="http://schemas.microsoft.com/office/drawing/2014/main" id="{FE97F71F-D794-81A2-AFA0-A578BFAAB9E3}"/>
              </a:ext>
            </a:extLst>
          </p:cNvPr>
          <p:cNvSpPr/>
          <p:nvPr/>
        </p:nvSpPr>
        <p:spPr>
          <a:xfrm>
            <a:off x="5307497" y="1160936"/>
            <a:ext cx="496956" cy="209291"/>
          </a:xfrm>
          <a:prstGeom prst="flowChartTerminator">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extBox 8">
            <a:extLst>
              <a:ext uri="{FF2B5EF4-FFF2-40B4-BE49-F238E27FC236}">
                <a16:creationId xmlns:a16="http://schemas.microsoft.com/office/drawing/2014/main" id="{0069C2F9-7FEA-8CE4-7C78-C89633F920A2}"/>
              </a:ext>
            </a:extLst>
          </p:cNvPr>
          <p:cNvSpPr txBox="1"/>
          <p:nvPr/>
        </p:nvSpPr>
        <p:spPr>
          <a:xfrm>
            <a:off x="7057779" y="918473"/>
            <a:ext cx="4596599" cy="5709255"/>
          </a:xfrm>
          <a:prstGeom prst="rect">
            <a:avLst/>
          </a:prstGeom>
          <a:noFill/>
        </p:spPr>
        <p:txBody>
          <a:bodyPr wrap="square" lIns="91440" tIns="45720" rIns="91440" bIns="45720" anchor="t">
            <a:spAutoFit/>
          </a:bodyPr>
          <a:lstStyle/>
          <a:p>
            <a:pPr>
              <a:spcAft>
                <a:spcPts val="600"/>
              </a:spcAft>
            </a:pPr>
            <a:r>
              <a:rPr lang="en-US">
                <a:latin typeface="Calibri"/>
                <a:ea typeface="Times New Roman" panose="02020603050405020304" pitchFamily="18" charset="0"/>
                <a:cs typeface="Aptos" panose="020B0004020202020204" pitchFamily="34" charset="0"/>
              </a:rPr>
              <a:t>The </a:t>
            </a:r>
            <a:r>
              <a:rPr lang="en-US" b="1" u="sng">
                <a:latin typeface="Calibri"/>
                <a:ea typeface="Times New Roman" panose="02020603050405020304" pitchFamily="18" charset="0"/>
                <a:cs typeface="Aptos" panose="020B0004020202020204" pitchFamily="34" charset="0"/>
              </a:rPr>
              <a:t>Non-Staffing Tab</a:t>
            </a:r>
            <a:r>
              <a:rPr lang="en-US">
                <a:latin typeface="Calibri"/>
                <a:ea typeface="Times New Roman" panose="02020603050405020304" pitchFamily="18" charset="0"/>
                <a:cs typeface="Aptos" panose="020B0004020202020204" pitchFamily="34" charset="0"/>
              </a:rPr>
              <a:t> shows how funds are allocated for non-staff items in the school. There is school-level flexibility for most of these items. The tab has columns for: </a:t>
            </a:r>
          </a:p>
          <a:p>
            <a:pPr marL="285750" indent="-285750">
              <a:spcAft>
                <a:spcPts val="600"/>
              </a:spcAft>
              <a:buClr>
                <a:schemeClr val="accent4"/>
              </a:buClr>
              <a:buFont typeface="Arial"/>
              <a:buChar char="•"/>
            </a:pPr>
            <a:r>
              <a:rPr lang="en-US" b="1" u="sng">
                <a:solidFill>
                  <a:schemeClr val="accent4"/>
                </a:solidFill>
                <a:latin typeface="Calibri"/>
                <a:ea typeface="Times New Roman" panose="02020603050405020304" pitchFamily="18" charset="0"/>
                <a:cs typeface="Aptos" panose="020B0004020202020204" pitchFamily="34" charset="0"/>
              </a:rPr>
              <a:t>Recommended—</a:t>
            </a:r>
            <a:r>
              <a:rPr lang="en-US">
                <a:solidFill>
                  <a:srgbClr val="000000"/>
                </a:solidFill>
                <a:latin typeface="Calibri"/>
                <a:ea typeface="Times New Roman" panose="02020603050405020304" pitchFamily="18" charset="0"/>
                <a:cs typeface="Sabon Next LT"/>
              </a:rPr>
              <a:t>District’s recommended amount to spend on the line item. </a:t>
            </a:r>
          </a:p>
          <a:p>
            <a:pPr marL="285750" indent="-285750">
              <a:spcAft>
                <a:spcPts val="600"/>
              </a:spcAft>
              <a:buFont typeface="Arial"/>
              <a:buChar char="•"/>
            </a:pPr>
            <a:r>
              <a:rPr lang="en-US" b="1" u="sng">
                <a:solidFill>
                  <a:schemeClr val="accent4"/>
                </a:solidFill>
                <a:latin typeface="Calibri"/>
                <a:ea typeface="Times New Roman" panose="02020603050405020304" pitchFamily="18" charset="0"/>
                <a:cs typeface="Sabon Next LT"/>
              </a:rPr>
              <a:t>Allocation</a:t>
            </a:r>
            <a:r>
              <a:rPr lang="en-US">
                <a:latin typeface="Calibri"/>
                <a:ea typeface="Times New Roman" panose="02020603050405020304" pitchFamily="18" charset="0"/>
                <a:cs typeface="Sabon Next LT"/>
              </a:rPr>
              <a:t> – This shows how much the principal is proposing to allocate towards the line item in FY26. </a:t>
            </a:r>
            <a:endParaRPr lang="en-US">
              <a:solidFill>
                <a:srgbClr val="000000"/>
              </a:solidFill>
              <a:latin typeface="Calibri"/>
              <a:ea typeface="Times New Roman" panose="02020603050405020304" pitchFamily="18" charset="0"/>
              <a:cs typeface="Sabon Next LT"/>
            </a:endParaRPr>
          </a:p>
          <a:p>
            <a:pPr marL="285750" indent="-285750">
              <a:spcAft>
                <a:spcPts val="600"/>
              </a:spcAft>
              <a:buFont typeface="Arial"/>
              <a:buChar char="•"/>
            </a:pPr>
            <a:r>
              <a:rPr lang="en-US" b="1" u="sng">
                <a:solidFill>
                  <a:schemeClr val="accent4"/>
                </a:solidFill>
                <a:latin typeface="Calibri"/>
                <a:ea typeface="Times New Roman" panose="02020603050405020304" pitchFamily="18" charset="0"/>
                <a:cs typeface="Sabon Next LT"/>
              </a:rPr>
              <a:t>Difference</a:t>
            </a:r>
            <a:r>
              <a:rPr lang="en-US">
                <a:latin typeface="Calibri"/>
                <a:ea typeface="Times New Roman" panose="02020603050405020304" pitchFamily="18" charset="0"/>
                <a:cs typeface="Sabon Next LT"/>
              </a:rPr>
              <a:t>—This shows the difference between the recommended amount and the allocation.</a:t>
            </a:r>
            <a:endParaRPr lang="en-US">
              <a:solidFill>
                <a:srgbClr val="000000"/>
              </a:solidFill>
              <a:latin typeface="Times New Roman"/>
              <a:ea typeface="Calibri"/>
              <a:cs typeface="Calibri"/>
            </a:endParaRPr>
          </a:p>
          <a:p>
            <a:pPr marL="285750" indent="-285750">
              <a:spcAft>
                <a:spcPts val="600"/>
              </a:spcAft>
              <a:buFont typeface="Arial"/>
              <a:buChar char="•"/>
            </a:pPr>
            <a:r>
              <a:rPr lang="en-US" b="1" u="sng">
                <a:solidFill>
                  <a:schemeClr val="accent4"/>
                </a:solidFill>
                <a:latin typeface="Calibri"/>
                <a:ea typeface="Times New Roman" panose="02020603050405020304" pitchFamily="18" charset="0"/>
                <a:cs typeface="Sabon Next LT"/>
              </a:rPr>
              <a:t>Notes:</a:t>
            </a:r>
            <a:r>
              <a:rPr lang="en-US">
                <a:latin typeface="Calibri"/>
                <a:ea typeface="Times New Roman" panose="02020603050405020304" pitchFamily="18" charset="0"/>
                <a:cs typeface="Sabon Next LT"/>
              </a:rPr>
              <a:t> </a:t>
            </a:r>
            <a:r>
              <a:rPr lang="en-US" b="1">
                <a:solidFill>
                  <a:srgbClr val="FF0000"/>
                </a:solidFill>
                <a:latin typeface="Calibri"/>
                <a:ea typeface="Times New Roman" panose="02020603050405020304" pitchFamily="18" charset="0"/>
                <a:cs typeface="Sabon Next LT"/>
              </a:rPr>
              <a:t>The principal must provide comments if there is a difference in what is Recommended and what is Allocated. </a:t>
            </a:r>
            <a:r>
              <a:rPr lang="en-US" b="1" u="sng">
                <a:solidFill>
                  <a:srgbClr val="FF0000"/>
                </a:solidFill>
                <a:latin typeface="Calibri"/>
                <a:ea typeface="Times New Roman" panose="02020603050405020304" pitchFamily="18" charset="0"/>
                <a:cs typeface="Sabon Next LT"/>
              </a:rPr>
              <a:t>Principals and GO Teams will discuss the rationale for the notes section.</a:t>
            </a:r>
            <a:r>
              <a:rPr lang="en-US" u="sng">
                <a:latin typeface="Calibri"/>
                <a:ea typeface="Times New Roman" panose="02020603050405020304" pitchFamily="18" charset="0"/>
                <a:cs typeface="Sabon Next LT"/>
              </a:rPr>
              <a:t> </a:t>
            </a:r>
            <a:endParaRPr lang="en-US" u="sng">
              <a:latin typeface="Times New Roman"/>
              <a:ea typeface="Calibri"/>
              <a:cs typeface="Sabon Next LT"/>
            </a:endParaRPr>
          </a:p>
          <a:p>
            <a:endParaRPr lang="en-US" sz="1600">
              <a:latin typeface="Calibri"/>
              <a:ea typeface="Calibri"/>
              <a:cs typeface="Sabon Next LT"/>
            </a:endParaRPr>
          </a:p>
        </p:txBody>
      </p:sp>
      <p:sp>
        <p:nvSpPr>
          <p:cNvPr id="4" name="Slide Number Placeholder 3">
            <a:extLst>
              <a:ext uri="{FF2B5EF4-FFF2-40B4-BE49-F238E27FC236}">
                <a16:creationId xmlns:a16="http://schemas.microsoft.com/office/drawing/2014/main" id="{E11E9413-68B1-F8FF-35B3-FAD7BA9BA4CF}"/>
              </a:ext>
            </a:extLst>
          </p:cNvPr>
          <p:cNvSpPr>
            <a:spLocks noGrp="1"/>
          </p:cNvSpPr>
          <p:nvPr>
            <p:ph type="sldNum" sz="quarter" idx="11"/>
          </p:nvPr>
        </p:nvSpPr>
        <p:spPr/>
        <p:txBody>
          <a:bodyPr/>
          <a:lstStyle/>
          <a:p>
            <a:fld id="{B5CEABB6-07DC-46E8-9B57-56EC44A396E5}" type="slidenum">
              <a:rPr lang="en-US" smtClean="0"/>
              <a:pPr/>
              <a:t>21</a:t>
            </a:fld>
            <a:endParaRPr lang="en-US"/>
          </a:p>
        </p:txBody>
      </p:sp>
      <p:sp>
        <p:nvSpPr>
          <p:cNvPr id="10" name="Footer Placeholder 6">
            <a:extLst>
              <a:ext uri="{FF2B5EF4-FFF2-40B4-BE49-F238E27FC236}">
                <a16:creationId xmlns:a16="http://schemas.microsoft.com/office/drawing/2014/main" id="{D538F168-0F28-3C64-172D-68458BEC635D}"/>
              </a:ext>
            </a:extLst>
          </p:cNvPr>
          <p:cNvSpPr>
            <a:spLocks noGrp="1"/>
          </p:cNvSpPr>
          <p:nvPr>
            <p:ph type="ftr" sz="quarter" idx="4294967295"/>
          </p:nvPr>
        </p:nvSpPr>
        <p:spPr>
          <a:xfrm>
            <a:off x="9866811" y="6447517"/>
            <a:ext cx="1945661" cy="365125"/>
          </a:xfrm>
          <a:prstGeom prst="rect">
            <a:avLst/>
          </a:prstGeom>
        </p:spPr>
        <p:txBody>
          <a:bodyPr vert="horz" lIns="91440" tIns="45720" rIns="91440" bIns="45720" rtlCol="0" anchor="ctr"/>
          <a:lstStyle>
            <a:lvl1pPr algn="r">
              <a:defRPr sz="1200">
                <a:solidFill>
                  <a:schemeClr val="tx1">
                    <a:tint val="82000"/>
                  </a:schemeClr>
                </a:solidFill>
              </a:defRPr>
            </a:lvl1pPr>
          </a:lstStyle>
          <a:p>
            <a:r>
              <a:rPr lang="en-US"/>
              <a:t>FY26 Budget Allocation</a:t>
            </a:r>
          </a:p>
        </p:txBody>
      </p:sp>
      <p:pic>
        <p:nvPicPr>
          <p:cNvPr id="11" name="Picture 10">
            <a:extLst>
              <a:ext uri="{FF2B5EF4-FFF2-40B4-BE49-F238E27FC236}">
                <a16:creationId xmlns:a16="http://schemas.microsoft.com/office/drawing/2014/main" id="{2DCE9E62-1914-4C01-44F2-6D5FC3E9232B}"/>
              </a:ext>
            </a:extLst>
          </p:cNvPr>
          <p:cNvPicPr>
            <a:picLocks noChangeAspect="1"/>
          </p:cNvPicPr>
          <p:nvPr/>
        </p:nvPicPr>
        <p:blipFill>
          <a:blip r:embed="rId3"/>
          <a:stretch>
            <a:fillRect/>
          </a:stretch>
        </p:blipFill>
        <p:spPr>
          <a:xfrm>
            <a:off x="92145" y="1478302"/>
            <a:ext cx="6982954" cy="5082336"/>
          </a:xfrm>
          <a:prstGeom prst="rect">
            <a:avLst/>
          </a:prstGeom>
        </p:spPr>
      </p:pic>
    </p:spTree>
    <p:extLst>
      <p:ext uri="{BB962C8B-B14F-4D97-AF65-F5344CB8AC3E}">
        <p14:creationId xmlns:p14="http://schemas.microsoft.com/office/powerpoint/2010/main" val="124705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8E4DA-C1A7-72C6-AF7C-465564B448A0}"/>
              </a:ext>
            </a:extLst>
          </p:cNvPr>
          <p:cNvSpPr>
            <a:spLocks noGrp="1"/>
          </p:cNvSpPr>
          <p:nvPr>
            <p:ph type="title"/>
          </p:nvPr>
        </p:nvSpPr>
        <p:spPr>
          <a:xfrm>
            <a:off x="3752193" y="84813"/>
            <a:ext cx="8292662" cy="1036143"/>
          </a:xfrm>
        </p:spPr>
        <p:txBody>
          <a:bodyPr anchor="ctr">
            <a:normAutofit/>
          </a:bodyPr>
          <a:lstStyle/>
          <a:p>
            <a:pPr algn="ctr"/>
            <a:r>
              <a:rPr lang="en-US" b="1">
                <a:latin typeface="Calibri" panose="020F0502020204030204" pitchFamily="34" charset="0"/>
                <a:cs typeface="Calibri" panose="020F0502020204030204" pitchFamily="34" charset="0"/>
              </a:rPr>
              <a:t>Descriptions of Strategic Plan</a:t>
            </a:r>
            <a:br>
              <a:rPr lang="en-US" b="1">
                <a:latin typeface="Calibri" panose="020F0502020204030204" pitchFamily="34" charset="0"/>
                <a:cs typeface="Calibri" panose="020F0502020204030204" pitchFamily="34" charset="0"/>
              </a:rPr>
            </a:br>
            <a:r>
              <a:rPr lang="en-US" b="1">
                <a:latin typeface="Calibri" panose="020F0502020204030204" pitchFamily="34" charset="0"/>
                <a:cs typeface="Calibri" panose="020F0502020204030204" pitchFamily="34" charset="0"/>
              </a:rPr>
              <a:t>Breakout Categories</a:t>
            </a:r>
          </a:p>
        </p:txBody>
      </p:sp>
      <p:sp>
        <p:nvSpPr>
          <p:cNvPr id="3" name="Slide Number Placeholder 2">
            <a:extLst>
              <a:ext uri="{FF2B5EF4-FFF2-40B4-BE49-F238E27FC236}">
                <a16:creationId xmlns:a16="http://schemas.microsoft.com/office/drawing/2014/main" id="{256AE224-2A34-DE38-F9DE-005794EAF9FE}"/>
              </a:ext>
            </a:extLst>
          </p:cNvPr>
          <p:cNvSpPr>
            <a:spLocks noGrp="1"/>
          </p:cNvSpPr>
          <p:nvPr>
            <p:ph type="sldNum" sz="quarter" idx="12"/>
          </p:nvPr>
        </p:nvSpPr>
        <p:spPr>
          <a:xfrm>
            <a:off x="11025562" y="6356348"/>
            <a:ext cx="987552" cy="365125"/>
          </a:xfrm>
        </p:spPr>
        <p:txBody>
          <a:bodyPr/>
          <a:lstStyle/>
          <a:p>
            <a:fld id="{A49DFD55-3C28-40EF-9E31-A92D2E4017FF}" type="slidenum">
              <a:rPr lang="en-US" smtClean="0"/>
              <a:pPr/>
              <a:t>22</a:t>
            </a:fld>
            <a:endParaRPr lang="en-US"/>
          </a:p>
        </p:txBody>
      </p:sp>
      <p:sp>
        <p:nvSpPr>
          <p:cNvPr id="6" name="TextBox 5">
            <a:extLst>
              <a:ext uri="{FF2B5EF4-FFF2-40B4-BE49-F238E27FC236}">
                <a16:creationId xmlns:a16="http://schemas.microsoft.com/office/drawing/2014/main" id="{C664D598-9881-D6BC-7672-7D43E8B70597}"/>
              </a:ext>
            </a:extLst>
          </p:cNvPr>
          <p:cNvSpPr txBox="1"/>
          <p:nvPr/>
        </p:nvSpPr>
        <p:spPr>
          <a:xfrm>
            <a:off x="3951891" y="1522153"/>
            <a:ext cx="8092964" cy="4001095"/>
          </a:xfrm>
          <a:prstGeom prst="rect">
            <a:avLst/>
          </a:prstGeom>
          <a:noFill/>
        </p:spPr>
        <p:txBody>
          <a:bodyPr wrap="square" lIns="91440" tIns="45720" rIns="91440" bIns="45720" rtlCol="0" anchor="t">
            <a:spAutoFit/>
          </a:bodyPr>
          <a:lstStyle/>
          <a:p>
            <a:pPr marL="457200" indent="-457200">
              <a:spcAft>
                <a:spcPts val="1200"/>
              </a:spcAft>
              <a:buFont typeface="+mj-lt"/>
              <a:buAutoNum type="arabicPeriod"/>
              <a:defRPr/>
            </a:pPr>
            <a:r>
              <a:rPr kumimoji="0" lang="en-US" sz="2800" b="1" i="0" u="none" strike="noStrike" kern="1200" cap="none" spc="0" normalizeH="0" baseline="0" noProof="0">
                <a:ln>
                  <a:noFill/>
                </a:ln>
                <a:solidFill>
                  <a:srgbClr val="D47B22"/>
                </a:solidFill>
                <a:effectLst/>
                <a:uLnTx/>
                <a:uFillTx/>
                <a:latin typeface="Calibri"/>
                <a:ea typeface="Calibri"/>
                <a:cs typeface="Calibri"/>
              </a:rPr>
              <a:t>Priorities:</a:t>
            </a:r>
            <a:r>
              <a:rPr kumimoji="0" lang="en-US" sz="2800" b="1" i="0" u="none" strike="noStrike" kern="1200" cap="none" spc="0" normalizeH="0" baseline="0" noProof="0">
                <a:ln>
                  <a:noFill/>
                </a:ln>
                <a:solidFill>
                  <a:prstClr val="black"/>
                </a:solidFill>
                <a:effectLst/>
                <a:uLnTx/>
                <a:uFillTx/>
                <a:latin typeface="Calibri"/>
                <a:ea typeface="Calibri"/>
                <a:cs typeface="Calibri"/>
              </a:rPr>
              <a:t> </a:t>
            </a:r>
            <a:r>
              <a:rPr lang="en-US" sz="2800">
                <a:solidFill>
                  <a:prstClr val="black"/>
                </a:solidFill>
                <a:latin typeface="Calibri"/>
                <a:ea typeface="Calibri"/>
                <a:cs typeface="Calibri"/>
              </a:rPr>
              <a:t>FY25 </a:t>
            </a:r>
            <a:r>
              <a:rPr kumimoji="0" lang="en-US" sz="2800" b="0" i="0" u="none" strike="noStrike" kern="1200" cap="none" spc="0" normalizeH="0" baseline="0" noProof="0">
                <a:ln>
                  <a:noFill/>
                </a:ln>
                <a:solidFill>
                  <a:prstClr val="black"/>
                </a:solidFill>
                <a:effectLst/>
                <a:uLnTx/>
                <a:uFillTx/>
                <a:latin typeface="Calibri"/>
                <a:ea typeface="Calibri"/>
                <a:cs typeface="Calibri"/>
              </a:rPr>
              <a:t>funding </a:t>
            </a:r>
            <a:r>
              <a:rPr kumimoji="0" lang="en-US" sz="2800" b="0" i="0" u="sng" strike="noStrike" kern="1200" cap="none" spc="0" normalizeH="0" baseline="0" noProof="0">
                <a:ln>
                  <a:noFill/>
                </a:ln>
                <a:solidFill>
                  <a:prstClr val="black"/>
                </a:solidFill>
                <a:effectLst/>
                <a:uLnTx/>
                <a:uFillTx/>
                <a:latin typeface="Calibri"/>
                <a:ea typeface="Calibri"/>
                <a:cs typeface="Calibri"/>
              </a:rPr>
              <a:t>priorities</a:t>
            </a:r>
            <a:r>
              <a:rPr kumimoji="0" lang="en-US" sz="2800" b="0" i="0" u="none" strike="noStrike" kern="1200" cap="none" spc="0" normalizeH="0" baseline="0" noProof="0">
                <a:ln>
                  <a:noFill/>
                </a:ln>
                <a:solidFill>
                  <a:prstClr val="black"/>
                </a:solidFill>
                <a:effectLst/>
                <a:uLnTx/>
                <a:uFillTx/>
                <a:latin typeface="Calibri"/>
                <a:ea typeface="Calibri"/>
                <a:cs typeface="Calibri"/>
              </a:rPr>
              <a:t> from the school’s strategic plan, ranked by the order of importance.</a:t>
            </a:r>
            <a:endPar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spcBef>
                <a:spcPts val="0"/>
              </a:spcBef>
              <a:spcAft>
                <a:spcPts val="1200"/>
              </a:spcAft>
              <a:buClrTx/>
              <a:buSzTx/>
              <a:buFont typeface="+mj-lt"/>
              <a:buAutoNum type="arabicPeriod"/>
              <a:tabLst/>
              <a:defRPr/>
            </a:pPr>
            <a:r>
              <a:rPr kumimoji="0" lang="en-US" sz="2800" b="1" i="0" u="none" strike="noStrike" kern="1200" cap="none" spc="0" normalizeH="0" baseline="0" noProof="0">
                <a:ln>
                  <a:noFill/>
                </a:ln>
                <a:solidFill>
                  <a:srgbClr val="D47B22"/>
                </a:solidFill>
                <a:effectLst/>
                <a:uLnTx/>
                <a:uFillTx/>
                <a:latin typeface="Calibri"/>
                <a:ea typeface="Calibri"/>
                <a:cs typeface="Calibri"/>
              </a:rPr>
              <a:t>Strategies:</a:t>
            </a:r>
            <a:r>
              <a:rPr kumimoji="0" lang="en-US" sz="2800" b="1" i="0" u="none" strike="noStrike" kern="1200" cap="none" spc="0" normalizeH="0" baseline="0" noProof="0">
                <a:ln>
                  <a:noFill/>
                </a:ln>
                <a:solidFill>
                  <a:prstClr val="black"/>
                </a:solidFill>
                <a:effectLst/>
                <a:uLnTx/>
                <a:uFillTx/>
                <a:latin typeface="Calibri"/>
                <a:ea typeface="Calibri"/>
                <a:cs typeface="Calibri"/>
              </a:rPr>
              <a:t> </a:t>
            </a:r>
            <a:r>
              <a:rPr kumimoji="0" lang="en-US" sz="2800" b="0" i="0" u="none" strike="noStrike" kern="1200" cap="none" spc="0" normalizeH="0" baseline="0" noProof="0">
                <a:ln>
                  <a:noFill/>
                </a:ln>
                <a:solidFill>
                  <a:prstClr val="black"/>
                </a:solidFill>
                <a:effectLst/>
                <a:uLnTx/>
                <a:uFillTx/>
                <a:latin typeface="Calibri"/>
                <a:ea typeface="Calibri"/>
                <a:cs typeface="Calibri"/>
              </a:rPr>
              <a:t>Lays out specific objectives for school’s improvement.</a:t>
            </a:r>
            <a:endParaRPr kumimoji="0" lang="en-US" sz="28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57200" indent="-457200">
              <a:spcAft>
                <a:spcPts val="1200"/>
              </a:spcAft>
              <a:buFont typeface="+mj-lt"/>
              <a:buAutoNum type="arabicPeriod"/>
              <a:defRPr/>
            </a:pPr>
            <a:r>
              <a:rPr kumimoji="0" lang="en-US" sz="2800" b="1" i="0" u="none" strike="noStrike" kern="1200" cap="none" spc="0" normalizeH="0" baseline="0" noProof="0">
                <a:ln>
                  <a:noFill/>
                </a:ln>
                <a:solidFill>
                  <a:srgbClr val="D47B22"/>
                </a:solidFill>
                <a:effectLst/>
                <a:uLnTx/>
                <a:uFillTx/>
                <a:latin typeface="Calibri"/>
                <a:ea typeface="Calibri"/>
                <a:cs typeface="Calibri"/>
              </a:rPr>
              <a:t>Request: </a:t>
            </a:r>
            <a:r>
              <a:rPr kumimoji="0" lang="en-US" sz="2800" b="0" i="0" u="none" strike="noStrike" kern="1200" cap="none" spc="0" normalizeH="0" baseline="0" noProof="0">
                <a:ln>
                  <a:noFill/>
                </a:ln>
                <a:solidFill>
                  <a:prstClr val="black"/>
                </a:solidFill>
                <a:effectLst/>
                <a:uLnTx/>
                <a:uFillTx/>
                <a:latin typeface="Calibri"/>
                <a:ea typeface="Calibri"/>
                <a:cs typeface="Calibri"/>
              </a:rPr>
              <a:t>“The Ask”</a:t>
            </a:r>
            <a:r>
              <a:rPr lang="en-US" sz="2800">
                <a:solidFill>
                  <a:prstClr val="black"/>
                </a:solidFill>
                <a:latin typeface="Calibri"/>
                <a:ea typeface="Calibri"/>
                <a:cs typeface="Calibri"/>
              </a:rPr>
              <a:t> </a:t>
            </a:r>
            <a:r>
              <a:rPr kumimoji="0" lang="en-US" sz="2800" b="0" i="0" u="none" strike="noStrike" kern="1200" cap="none" spc="0" normalizeH="0" baseline="0" noProof="0">
                <a:ln>
                  <a:noFill/>
                </a:ln>
                <a:solidFill>
                  <a:prstClr val="black"/>
                </a:solidFill>
                <a:effectLst/>
                <a:uLnTx/>
                <a:uFillTx/>
                <a:latin typeface="Calibri"/>
                <a:ea typeface="Calibri"/>
                <a:cs typeface="Calibri"/>
              </a:rPr>
              <a:t> What needs to be funded in order to support the strategy?</a:t>
            </a:r>
            <a:r>
              <a:rPr lang="en-US" sz="2800">
                <a:solidFill>
                  <a:prstClr val="black"/>
                </a:solidFill>
                <a:latin typeface="Calibri"/>
                <a:ea typeface="Calibri"/>
                <a:cs typeface="Calibri"/>
              </a:rPr>
              <a:t> </a:t>
            </a:r>
            <a:endParaRPr kumimoji="0" lang="en-US" sz="2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spcBef>
                <a:spcPts val="0"/>
              </a:spcBef>
              <a:spcAft>
                <a:spcPts val="1200"/>
              </a:spcAft>
              <a:buClrTx/>
              <a:buSzTx/>
              <a:buFont typeface="+mj-lt"/>
              <a:buAutoNum type="arabicPeriod"/>
              <a:tabLst/>
              <a:defRPr/>
            </a:pPr>
            <a:r>
              <a:rPr kumimoji="0" lang="en-US" sz="2800" b="1" i="0" u="none" strike="noStrike" kern="1200" cap="none" spc="0" normalizeH="0" baseline="0" noProof="0">
                <a:ln>
                  <a:noFill/>
                </a:ln>
                <a:solidFill>
                  <a:srgbClr val="D47B22"/>
                </a:solidFill>
                <a:effectLst/>
                <a:uLnTx/>
                <a:uFillTx/>
                <a:latin typeface="Calibri"/>
                <a:ea typeface="Calibri"/>
                <a:cs typeface="Calibri"/>
              </a:rPr>
              <a:t>Amount:</a:t>
            </a:r>
            <a:r>
              <a:rPr kumimoji="0" lang="en-US" sz="2800" b="0" i="0" u="none" strike="noStrike" kern="1200" cap="none" spc="0" normalizeH="0" baseline="0" noProof="0">
                <a:ln>
                  <a:noFill/>
                </a:ln>
                <a:solidFill>
                  <a:prstClr val="black"/>
                </a:solidFill>
                <a:effectLst/>
                <a:uLnTx/>
                <a:uFillTx/>
                <a:latin typeface="Calibri"/>
                <a:ea typeface="Calibri"/>
                <a:cs typeface="Calibri"/>
              </a:rPr>
              <a:t> What is the cost associated with the Request?</a:t>
            </a:r>
            <a:endParaRPr lang="en-US" sz="2800" b="0" i="0" u="none" strike="noStrike" kern="1200" cap="none" spc="0" normalizeH="0" baseline="0" noProof="0">
              <a:ln>
                <a:noFill/>
              </a:ln>
              <a:solidFill>
                <a:prstClr val="black"/>
              </a:solidFill>
              <a:effectLst/>
              <a:uLnTx/>
              <a:uFillTx/>
              <a:latin typeface="Calibri"/>
              <a:ea typeface="Calibri"/>
              <a:cs typeface="Calibri"/>
            </a:endParaRPr>
          </a:p>
        </p:txBody>
      </p:sp>
      <p:sp>
        <p:nvSpPr>
          <p:cNvPr id="7" name="Rectangle 6">
            <a:extLst>
              <a:ext uri="{FF2B5EF4-FFF2-40B4-BE49-F238E27FC236}">
                <a16:creationId xmlns:a16="http://schemas.microsoft.com/office/drawing/2014/main" id="{A97BE431-FE2F-EE77-1FF1-F62D4E49AA96}"/>
              </a:ext>
            </a:extLst>
          </p:cNvPr>
          <p:cNvSpPr/>
          <p:nvPr/>
        </p:nvSpPr>
        <p:spPr>
          <a:xfrm>
            <a:off x="4277710" y="1100618"/>
            <a:ext cx="7241628" cy="1352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abon Next LT"/>
              <a:ea typeface="+mn-ea"/>
              <a:cs typeface="+mn-cs"/>
            </a:endParaRPr>
          </a:p>
        </p:txBody>
      </p:sp>
    </p:spTree>
    <p:extLst>
      <p:ext uri="{BB962C8B-B14F-4D97-AF65-F5344CB8AC3E}">
        <p14:creationId xmlns:p14="http://schemas.microsoft.com/office/powerpoint/2010/main" val="2202196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AB3C6-F866-4ACA-0412-44AE58F78FA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9E085C1-E47E-94F5-D8B1-0B7206C048CC}"/>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23</a:t>
            </a:fld>
            <a:endParaRPr lang="en-US"/>
          </a:p>
        </p:txBody>
      </p:sp>
      <p:sp>
        <p:nvSpPr>
          <p:cNvPr id="4" name="Title 3">
            <a:extLst>
              <a:ext uri="{FF2B5EF4-FFF2-40B4-BE49-F238E27FC236}">
                <a16:creationId xmlns:a16="http://schemas.microsoft.com/office/drawing/2014/main" id="{8DE2C2E7-79C6-33F2-9717-3E3BF812A89E}"/>
              </a:ext>
            </a:extLst>
          </p:cNvPr>
          <p:cNvSpPr>
            <a:spLocks noGrp="1"/>
          </p:cNvSpPr>
          <p:nvPr>
            <p:ph type="title"/>
          </p:nvPr>
        </p:nvSpPr>
        <p:spPr>
          <a:xfrm>
            <a:off x="1670204" y="22992"/>
            <a:ext cx="9312167" cy="1143657"/>
          </a:xfrm>
        </p:spPr>
        <p:txBody>
          <a:bodyPr>
            <a:normAutofit/>
          </a:bodyPr>
          <a:lstStyle/>
          <a:p>
            <a:pPr algn="ctr"/>
            <a:r>
              <a:rPr lang="en-US" sz="4000" b="1"/>
              <a:t>FY26 Strategic Plan Break-out</a:t>
            </a:r>
          </a:p>
        </p:txBody>
      </p:sp>
      <p:graphicFrame>
        <p:nvGraphicFramePr>
          <p:cNvPr id="12" name="Table 11">
            <a:extLst>
              <a:ext uri="{FF2B5EF4-FFF2-40B4-BE49-F238E27FC236}">
                <a16:creationId xmlns:a16="http://schemas.microsoft.com/office/drawing/2014/main" id="{3DE3B1E2-E143-22A2-257A-B2F52DB9EE59}"/>
              </a:ext>
            </a:extLst>
          </p:cNvPr>
          <p:cNvGraphicFramePr>
            <a:graphicFrameLocks noGrp="1"/>
          </p:cNvGraphicFramePr>
          <p:nvPr>
            <p:extLst>
              <p:ext uri="{D42A27DB-BD31-4B8C-83A1-F6EECF244321}">
                <p14:modId xmlns:p14="http://schemas.microsoft.com/office/powerpoint/2010/main" val="2284322380"/>
              </p:ext>
            </p:extLst>
          </p:nvPr>
        </p:nvGraphicFramePr>
        <p:xfrm>
          <a:off x="1670204" y="1242307"/>
          <a:ext cx="9862940" cy="5479167"/>
        </p:xfrm>
        <a:graphic>
          <a:graphicData uri="http://schemas.openxmlformats.org/drawingml/2006/table">
            <a:tbl>
              <a:tblPr firstRow="1" bandRow="1">
                <a:tableStyleId>{21E4AEA4-8DFA-4A89-87EB-49C32662AFE0}</a:tableStyleId>
              </a:tblPr>
              <a:tblGrid>
                <a:gridCol w="2465728">
                  <a:extLst>
                    <a:ext uri="{9D8B030D-6E8A-4147-A177-3AD203B41FA5}">
                      <a16:colId xmlns:a16="http://schemas.microsoft.com/office/drawing/2014/main" val="20000"/>
                    </a:ext>
                  </a:extLst>
                </a:gridCol>
                <a:gridCol w="2742375">
                  <a:extLst>
                    <a:ext uri="{9D8B030D-6E8A-4147-A177-3AD203B41FA5}">
                      <a16:colId xmlns:a16="http://schemas.microsoft.com/office/drawing/2014/main" val="20002"/>
                    </a:ext>
                  </a:extLst>
                </a:gridCol>
                <a:gridCol w="2525894">
                  <a:extLst>
                    <a:ext uri="{9D8B030D-6E8A-4147-A177-3AD203B41FA5}">
                      <a16:colId xmlns:a16="http://schemas.microsoft.com/office/drawing/2014/main" val="20003"/>
                    </a:ext>
                  </a:extLst>
                </a:gridCol>
                <a:gridCol w="2128943">
                  <a:extLst>
                    <a:ext uri="{9D8B030D-6E8A-4147-A177-3AD203B41FA5}">
                      <a16:colId xmlns:a16="http://schemas.microsoft.com/office/drawing/2014/main" val="20005"/>
                    </a:ext>
                  </a:extLst>
                </a:gridCol>
              </a:tblGrid>
              <a:tr h="644410">
                <a:tc>
                  <a:txBody>
                    <a:bodyPr/>
                    <a:lstStyle/>
                    <a:p>
                      <a:pPr algn="ctr"/>
                      <a:r>
                        <a:rPr lang="en-US" sz="1400"/>
                        <a:t>Priorities</a:t>
                      </a:r>
                      <a:endParaRPr lang="en-US" sz="1400">
                        <a:latin typeface="Calibri" panose="020F0502020204030204" pitchFamily="34" charset="0"/>
                      </a:endParaRPr>
                    </a:p>
                  </a:txBody>
                  <a:tcPr marL="68580" marR="68580" marT="34290" marB="34290" anchor="ctr"/>
                </a:tc>
                <a:tc>
                  <a:txBody>
                    <a:bodyPr/>
                    <a:lstStyle/>
                    <a:p>
                      <a:pPr algn="ctr"/>
                      <a:r>
                        <a:rPr lang="en-US" sz="1400"/>
                        <a:t>Strategies</a:t>
                      </a:r>
                      <a:endParaRPr lang="en-US" sz="140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a:solidFill>
                            <a:schemeClr val="lt1"/>
                          </a:solidFill>
                        </a:rPr>
                        <a:t>Requests</a:t>
                      </a:r>
                      <a:endParaRPr lang="en-US" sz="1400" b="1" kern="120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a:t>Amount</a:t>
                      </a:r>
                      <a:endParaRPr lang="en-US" sz="140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74616">
                <a:tc>
                  <a:txBody>
                    <a:bodyPr/>
                    <a:lstStyle/>
                    <a:p>
                      <a:pPr algn="l"/>
                      <a:r>
                        <a:rPr lang="en-US" sz="1100" b="0">
                          <a:solidFill>
                            <a:srgbClr val="FF0000"/>
                          </a:solidFill>
                        </a:rPr>
                        <a:t>Increase</a:t>
                      </a:r>
                      <a:r>
                        <a:rPr lang="en-US" sz="1100" b="0" baseline="0">
                          <a:solidFill>
                            <a:srgbClr val="FF0000"/>
                          </a:solidFill>
                        </a:rPr>
                        <a:t> level of rigor and relevance (example- please remove)</a:t>
                      </a:r>
                      <a:endParaRPr lang="en-US" sz="1100" b="0" i="1">
                        <a:solidFill>
                          <a:srgbClr val="FF0000"/>
                        </a:solidFill>
                      </a:endParaRPr>
                    </a:p>
                  </a:txBody>
                  <a:tcPr marL="68580" marR="68580" marT="34290" marB="34290" anchor="b"/>
                </a:tc>
                <a:tc>
                  <a:txBody>
                    <a:bodyPr/>
                    <a:lstStyle/>
                    <a:p>
                      <a:pPr marL="0" algn="l" defTabSz="685800" rtl="0" eaLnBrk="1" latinLnBrk="0" hangingPunct="1"/>
                      <a:r>
                        <a:rPr lang="en-US" sz="1100" b="0" kern="1200">
                          <a:solidFill>
                            <a:srgbClr val="FF0000"/>
                          </a:solidFill>
                        </a:rPr>
                        <a:t>Implementation</a:t>
                      </a:r>
                      <a:r>
                        <a:rPr lang="en-US" sz="1100" b="0" kern="1200" baseline="0">
                          <a:solidFill>
                            <a:srgbClr val="FF0000"/>
                          </a:solidFill>
                        </a:rPr>
                        <a:t> of guided reading training for all staff </a:t>
                      </a:r>
                      <a:r>
                        <a:rPr lang="en-US" sz="1100" b="0"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kern="1200">
                          <a:solidFill>
                            <a:srgbClr val="FF0000"/>
                          </a:solidFill>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kern="120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tc>
                  <a:txBody>
                    <a:bodyPr/>
                    <a:lstStyle/>
                    <a:p>
                      <a:pPr marL="0" algn="l" defTabSz="685800" rtl="0" eaLnBrk="1" latinLnBrk="0" hangingPunct="1"/>
                      <a:r>
                        <a:rPr lang="en-US" sz="1100" b="0" kern="1200">
                          <a:solidFill>
                            <a:srgbClr val="FF0000"/>
                          </a:solidFill>
                        </a:rPr>
                        <a:t>$84, 134</a:t>
                      </a:r>
                    </a:p>
                    <a:p>
                      <a:pPr marL="0" algn="l" defTabSz="685800" rtl="0" eaLnBrk="1" latinLnBrk="0" hangingPunct="1"/>
                      <a:endParaRPr lang="en-US" sz="1100" b="0" kern="1200">
                        <a:solidFill>
                          <a:srgbClr val="FF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100" b="0" baseline="0">
                          <a:solidFill>
                            <a:srgbClr val="FF0000"/>
                          </a:solidFill>
                        </a:rPr>
                        <a:t>(example- please remove)</a:t>
                      </a:r>
                      <a:endParaRPr lang="en-US" sz="1100" b="0" i="1" kern="1200">
                        <a:solidFill>
                          <a:srgbClr val="FF0000"/>
                        </a:solidFill>
                        <a:latin typeface="+mn-lt"/>
                        <a:ea typeface="+mn-ea"/>
                        <a:cs typeface="+mn-cs"/>
                      </a:endParaRPr>
                    </a:p>
                  </a:txBody>
                  <a:tcPr marL="68580" marR="68580" marT="34290" marB="34290" anchor="b"/>
                </a:tc>
                <a:extLst>
                  <a:ext uri="{0D108BD9-81ED-4DB2-BD59-A6C34878D82A}">
                    <a16:rowId xmlns:a16="http://schemas.microsoft.com/office/drawing/2014/main" val="10001"/>
                  </a:ext>
                </a:extLst>
              </a:tr>
              <a:tr h="373349">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2"/>
                  </a:ext>
                </a:extLst>
              </a:tr>
              <a:tr h="373349">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3"/>
                  </a:ext>
                </a:extLst>
              </a:tr>
              <a:tr h="373349">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4"/>
                  </a:ext>
                </a:extLst>
              </a:tr>
              <a:tr h="373349">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5"/>
                  </a:ext>
                </a:extLst>
              </a:tr>
              <a:tr h="373349">
                <a:tc>
                  <a:txBody>
                    <a:bodyPr/>
                    <a:lstStyle/>
                    <a:p>
                      <a:endParaRPr lang="en-US" sz="800"/>
                    </a:p>
                  </a:txBody>
                  <a:tcPr marL="68580" marR="68580" marT="34290" marB="34290" anchor="ctr"/>
                </a:tc>
                <a:tc>
                  <a:txBody>
                    <a:bodyPr/>
                    <a:lstStyle/>
                    <a:p>
                      <a:pPr algn="ctr"/>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6"/>
                  </a:ext>
                </a:extLst>
              </a:tr>
              <a:tr h="373349">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7"/>
                  </a:ext>
                </a:extLst>
              </a:tr>
              <a:tr h="373349">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8"/>
                  </a:ext>
                </a:extLst>
              </a:tr>
              <a:tr h="373349">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9"/>
                  </a:ext>
                </a:extLst>
              </a:tr>
              <a:tr h="373349">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10"/>
                  </a:ext>
                </a:extLst>
              </a:tr>
            </a:tbl>
          </a:graphicData>
        </a:graphic>
      </p:graphicFrame>
      <p:sp>
        <p:nvSpPr>
          <p:cNvPr id="13" name="Rectangle 12">
            <a:extLst>
              <a:ext uri="{FF2B5EF4-FFF2-40B4-BE49-F238E27FC236}">
                <a16:creationId xmlns:a16="http://schemas.microsoft.com/office/drawing/2014/main" id="{E9BA30EE-1F6B-EF39-19FA-5557F4028AC4}"/>
              </a:ext>
            </a:extLst>
          </p:cNvPr>
          <p:cNvSpPr/>
          <p:nvPr/>
        </p:nvSpPr>
        <p:spPr>
          <a:xfrm>
            <a:off x="2727806" y="2264181"/>
            <a:ext cx="7196965" cy="392906"/>
          </a:xfrm>
          <a:prstGeom prst="rect">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83A9">
                    <a:lumMod val="75000"/>
                  </a:srgbClr>
                </a:solidFill>
                <a:effectLst/>
                <a:uLnTx/>
                <a:uFillTx/>
                <a:latin typeface="Sabon Next LT"/>
                <a:ea typeface="+mn-ea"/>
                <a:cs typeface="+mn-cs"/>
              </a:rPr>
              <a:t>EXAMPLE</a:t>
            </a:r>
          </a:p>
        </p:txBody>
      </p:sp>
      <p:sp>
        <p:nvSpPr>
          <p:cNvPr id="14" name="Rectangle 13">
            <a:extLst>
              <a:ext uri="{FF2B5EF4-FFF2-40B4-BE49-F238E27FC236}">
                <a16:creationId xmlns:a16="http://schemas.microsoft.com/office/drawing/2014/main" id="{57B6475C-E149-F866-145C-19870379B33A}"/>
              </a:ext>
            </a:extLst>
          </p:cNvPr>
          <p:cNvSpPr/>
          <p:nvPr/>
        </p:nvSpPr>
        <p:spPr>
          <a:xfrm>
            <a:off x="2160821" y="930007"/>
            <a:ext cx="8286461" cy="100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Tree>
    <p:extLst>
      <p:ext uri="{BB962C8B-B14F-4D97-AF65-F5344CB8AC3E}">
        <p14:creationId xmlns:p14="http://schemas.microsoft.com/office/powerpoint/2010/main" val="2910398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86967-9DAF-A91B-B931-66BBB63CEB68}"/>
            </a:ext>
          </a:extLst>
        </p:cNvPr>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BAD0A14A-8D13-CCC5-5AF6-B58D17CE66C8}"/>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24</a:t>
            </a:fld>
            <a:endParaRPr lang="en-US"/>
          </a:p>
        </p:txBody>
      </p:sp>
      <p:sp>
        <p:nvSpPr>
          <p:cNvPr id="9" name="Title 1">
            <a:extLst>
              <a:ext uri="{FF2B5EF4-FFF2-40B4-BE49-F238E27FC236}">
                <a16:creationId xmlns:a16="http://schemas.microsoft.com/office/drawing/2014/main" id="{0D68B280-9291-31B9-E08E-2E9F9DC76B3B}"/>
              </a:ext>
            </a:extLst>
          </p:cNvPr>
          <p:cNvSpPr>
            <a:spLocks noGrp="1"/>
          </p:cNvSpPr>
          <p:nvPr>
            <p:ph type="title"/>
          </p:nvPr>
        </p:nvSpPr>
        <p:spPr>
          <a:xfrm>
            <a:off x="4235669" y="136633"/>
            <a:ext cx="7378262" cy="1397877"/>
          </a:xfrm>
        </p:spPr>
        <p:txBody>
          <a:bodyPr anchor="t">
            <a:noAutofit/>
          </a:bodyPr>
          <a:lstStyle/>
          <a:p>
            <a:pPr algn="ctr"/>
            <a:r>
              <a:rPr lang="en-US" sz="4800" b="1">
                <a:solidFill>
                  <a:schemeClr val="accent4"/>
                </a:solidFill>
              </a:rPr>
              <a:t>FY26 Budget by Function </a:t>
            </a:r>
            <a:r>
              <a:rPr lang="en-US" sz="3600" cap="none">
                <a:solidFill>
                  <a:schemeClr val="tx2"/>
                </a:solidFill>
              </a:rPr>
              <a:t>(</a:t>
            </a:r>
            <a:r>
              <a:rPr lang="en-US" sz="3600" i="1" cap="none">
                <a:solidFill>
                  <a:schemeClr val="tx2"/>
                </a:solidFill>
              </a:rPr>
              <a:t>required</a:t>
            </a:r>
            <a:r>
              <a:rPr lang="en-US" sz="3600" cap="none">
                <a:solidFill>
                  <a:schemeClr val="tx2"/>
                </a:solidFill>
              </a:rPr>
              <a:t>)</a:t>
            </a:r>
          </a:p>
        </p:txBody>
      </p:sp>
      <p:sp>
        <p:nvSpPr>
          <p:cNvPr id="3" name="TextBox 2">
            <a:extLst>
              <a:ext uri="{FF2B5EF4-FFF2-40B4-BE49-F238E27FC236}">
                <a16:creationId xmlns:a16="http://schemas.microsoft.com/office/drawing/2014/main" id="{74A956E2-CC15-BE95-EB99-CDEA472AFBB8}"/>
              </a:ext>
            </a:extLst>
          </p:cNvPr>
          <p:cNvSpPr txBox="1"/>
          <p:nvPr/>
        </p:nvSpPr>
        <p:spPr>
          <a:xfrm>
            <a:off x="5496911" y="1513966"/>
            <a:ext cx="5517930" cy="369332"/>
          </a:xfrm>
          <a:prstGeom prst="rect">
            <a:avLst/>
          </a:prstGeom>
          <a:noFill/>
        </p:spPr>
        <p:txBody>
          <a:bodyPr wrap="square" rtlCol="0">
            <a:spAutoFit/>
          </a:bodyPr>
          <a:lstStyle/>
          <a:p>
            <a:r>
              <a:rPr lang="en-US"/>
              <a:t>*</a:t>
            </a:r>
            <a:r>
              <a:rPr lang="en-US" i="1"/>
              <a:t> Based on Current Allocation of School Budget</a:t>
            </a:r>
          </a:p>
        </p:txBody>
      </p:sp>
      <p:pic>
        <p:nvPicPr>
          <p:cNvPr id="5" name="Picture 4">
            <a:extLst>
              <a:ext uri="{FF2B5EF4-FFF2-40B4-BE49-F238E27FC236}">
                <a16:creationId xmlns:a16="http://schemas.microsoft.com/office/drawing/2014/main" id="{876B634B-FDA0-6AB1-C549-25A3705D67DB}"/>
              </a:ext>
            </a:extLst>
          </p:cNvPr>
          <p:cNvPicPr>
            <a:picLocks noChangeAspect="1"/>
          </p:cNvPicPr>
          <p:nvPr/>
        </p:nvPicPr>
        <p:blipFill>
          <a:blip r:embed="rId3"/>
          <a:stretch>
            <a:fillRect/>
          </a:stretch>
        </p:blipFill>
        <p:spPr>
          <a:xfrm>
            <a:off x="84841" y="136633"/>
            <a:ext cx="5162823" cy="6544670"/>
          </a:xfrm>
          <a:prstGeom prst="rect">
            <a:avLst/>
          </a:prstGeom>
        </p:spPr>
      </p:pic>
    </p:spTree>
    <p:extLst>
      <p:ext uri="{BB962C8B-B14F-4D97-AF65-F5344CB8AC3E}">
        <p14:creationId xmlns:p14="http://schemas.microsoft.com/office/powerpoint/2010/main" val="905865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7819B-B4E7-78F3-A097-B93C9F2D05F2}"/>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D15F03C2-6011-5149-872D-96829643B8B1}"/>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25</a:t>
            </a:fld>
            <a:endParaRPr lang="en-US"/>
          </a:p>
        </p:txBody>
      </p:sp>
      <p:sp>
        <p:nvSpPr>
          <p:cNvPr id="15" name="Title 1">
            <a:extLst>
              <a:ext uri="{FF2B5EF4-FFF2-40B4-BE49-F238E27FC236}">
                <a16:creationId xmlns:a16="http://schemas.microsoft.com/office/drawing/2014/main" id="{A0A6FB80-7636-E000-EEF2-7249BED1F3CC}"/>
              </a:ext>
            </a:extLst>
          </p:cNvPr>
          <p:cNvSpPr>
            <a:spLocks noGrp="1"/>
          </p:cNvSpPr>
          <p:nvPr>
            <p:ph type="title"/>
          </p:nvPr>
        </p:nvSpPr>
        <p:spPr>
          <a:xfrm>
            <a:off x="82112" y="0"/>
            <a:ext cx="6655019" cy="1763338"/>
          </a:xfrm>
          <a:solidFill>
            <a:schemeClr val="accent1"/>
          </a:solidFill>
        </p:spPr>
        <p:txBody>
          <a:bodyPr>
            <a:noAutofit/>
          </a:bodyPr>
          <a:lstStyle/>
          <a:p>
            <a:pPr algn="ctr"/>
            <a:r>
              <a:rPr lang="en-US" sz="4000" b="1">
                <a:solidFill>
                  <a:schemeClr val="accent5"/>
                </a:solidFill>
              </a:rPr>
              <a:t>Questions for the GO Team to Consider and Discuss</a:t>
            </a:r>
          </a:p>
        </p:txBody>
      </p:sp>
      <p:graphicFrame>
        <p:nvGraphicFramePr>
          <p:cNvPr id="2" name="Subtitle 2">
            <a:extLst>
              <a:ext uri="{FF2B5EF4-FFF2-40B4-BE49-F238E27FC236}">
                <a16:creationId xmlns:a16="http://schemas.microsoft.com/office/drawing/2014/main" id="{085FAE27-BC73-F0B3-A15D-0709C3CA2582}"/>
              </a:ext>
            </a:extLst>
          </p:cNvPr>
          <p:cNvGraphicFramePr>
            <a:graphicFrameLocks/>
          </p:cNvGraphicFramePr>
          <p:nvPr>
            <p:extLst>
              <p:ext uri="{D42A27DB-BD31-4B8C-83A1-F6EECF244321}">
                <p14:modId xmlns:p14="http://schemas.microsoft.com/office/powerpoint/2010/main" val="3693679918"/>
              </p:ext>
            </p:extLst>
          </p:nvPr>
        </p:nvGraphicFramePr>
        <p:xfrm>
          <a:off x="838200" y="1874536"/>
          <a:ext cx="10797791" cy="4766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8060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220B9-C6C0-D72F-9620-EA00A7CEFDFC}"/>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01E064AB-BAF1-FE0D-8B57-04344BBD5D38}"/>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26</a:t>
            </a:fld>
            <a:endParaRPr lang="en-US"/>
          </a:p>
        </p:txBody>
      </p:sp>
      <p:graphicFrame>
        <p:nvGraphicFramePr>
          <p:cNvPr id="2" name="Subtitle 2">
            <a:extLst>
              <a:ext uri="{FF2B5EF4-FFF2-40B4-BE49-F238E27FC236}">
                <a16:creationId xmlns:a16="http://schemas.microsoft.com/office/drawing/2014/main" id="{12996FB1-6836-5911-2F4B-B55B2AF179BF}"/>
              </a:ext>
            </a:extLst>
          </p:cNvPr>
          <p:cNvGraphicFramePr>
            <a:graphicFrameLocks/>
          </p:cNvGraphicFramePr>
          <p:nvPr>
            <p:extLst>
              <p:ext uri="{D42A27DB-BD31-4B8C-83A1-F6EECF244321}">
                <p14:modId xmlns:p14="http://schemas.microsoft.com/office/powerpoint/2010/main" val="3225515558"/>
              </p:ext>
            </p:extLst>
          </p:nvPr>
        </p:nvGraphicFramePr>
        <p:xfrm>
          <a:off x="838200" y="1874536"/>
          <a:ext cx="10797791" cy="4766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C551BB2E-185A-D678-9C1E-F8F3C09045CE}"/>
              </a:ext>
            </a:extLst>
          </p:cNvPr>
          <p:cNvSpPr>
            <a:spLocks noGrp="1"/>
          </p:cNvSpPr>
          <p:nvPr>
            <p:ph type="title"/>
          </p:nvPr>
        </p:nvSpPr>
        <p:spPr>
          <a:xfrm>
            <a:off x="82112" y="0"/>
            <a:ext cx="6655019" cy="1763338"/>
          </a:xfrm>
          <a:solidFill>
            <a:schemeClr val="accent1"/>
          </a:solidFill>
        </p:spPr>
        <p:txBody>
          <a:bodyPr>
            <a:noAutofit/>
          </a:bodyPr>
          <a:lstStyle/>
          <a:p>
            <a:pPr algn="ctr"/>
            <a:r>
              <a:rPr lang="en-US" sz="4000" b="1">
                <a:solidFill>
                  <a:schemeClr val="accent5"/>
                </a:solidFill>
              </a:rPr>
              <a:t>Questions for the GO Team to Consider and Discuss</a:t>
            </a:r>
          </a:p>
        </p:txBody>
      </p:sp>
    </p:spTree>
    <p:extLst>
      <p:ext uri="{BB962C8B-B14F-4D97-AF65-F5344CB8AC3E}">
        <p14:creationId xmlns:p14="http://schemas.microsoft.com/office/powerpoint/2010/main" val="4192093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A583F-F846-6255-FBF1-B6D2A003F6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B6B8CA-400E-149C-1D4F-204A98290FC5}"/>
              </a:ext>
            </a:extLst>
          </p:cNvPr>
          <p:cNvSpPr>
            <a:spLocks noGrp="1"/>
          </p:cNvSpPr>
          <p:nvPr>
            <p:ph type="ctrTitle"/>
          </p:nvPr>
        </p:nvSpPr>
        <p:spPr>
          <a:xfrm>
            <a:off x="7085943" y="1264783"/>
            <a:ext cx="4179570" cy="3377354"/>
          </a:xfrm>
        </p:spPr>
        <p:txBody>
          <a:bodyPr anchor="ctr"/>
          <a:lstStyle/>
          <a:p>
            <a:r>
              <a:rPr lang="en-US"/>
              <a:t>Discussion of Reserve &amp; Holdback Funds</a:t>
            </a:r>
          </a:p>
        </p:txBody>
      </p:sp>
    </p:spTree>
    <p:extLst>
      <p:ext uri="{BB962C8B-B14F-4D97-AF65-F5344CB8AC3E}">
        <p14:creationId xmlns:p14="http://schemas.microsoft.com/office/powerpoint/2010/main" val="3334360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BC7E1-D24F-7EAE-B9D5-9AE126AF3A42}"/>
            </a:ext>
          </a:extLst>
        </p:cNvPr>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E8E1B79-40B1-CD2A-8F1E-D59D63B95A49}"/>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28</a:t>
            </a:fld>
            <a:endParaRPr lang="en-US"/>
          </a:p>
        </p:txBody>
      </p:sp>
      <p:sp>
        <p:nvSpPr>
          <p:cNvPr id="3" name="Title 2">
            <a:extLst>
              <a:ext uri="{FF2B5EF4-FFF2-40B4-BE49-F238E27FC236}">
                <a16:creationId xmlns:a16="http://schemas.microsoft.com/office/drawing/2014/main" id="{28BD14A9-DC9D-7480-5CDD-4CFA24DE538F}"/>
              </a:ext>
            </a:extLst>
          </p:cNvPr>
          <p:cNvSpPr>
            <a:spLocks noGrp="1"/>
          </p:cNvSpPr>
          <p:nvPr>
            <p:ph type="title"/>
          </p:nvPr>
        </p:nvSpPr>
        <p:spPr>
          <a:xfrm>
            <a:off x="845302" y="35991"/>
            <a:ext cx="10515600" cy="626161"/>
          </a:xfrm>
        </p:spPr>
        <p:txBody>
          <a:bodyPr anchor="ctr"/>
          <a:lstStyle/>
          <a:p>
            <a:r>
              <a:rPr lang="en-US" b="1"/>
              <a:t>Plan for FY26 Leveling Reserve</a:t>
            </a:r>
          </a:p>
        </p:txBody>
      </p:sp>
      <p:graphicFrame>
        <p:nvGraphicFramePr>
          <p:cNvPr id="7" name="Table 6">
            <a:extLst>
              <a:ext uri="{FF2B5EF4-FFF2-40B4-BE49-F238E27FC236}">
                <a16:creationId xmlns:a16="http://schemas.microsoft.com/office/drawing/2014/main" id="{2B42BE28-AB92-2BAF-94E4-82CD37220F67}"/>
              </a:ext>
            </a:extLst>
          </p:cNvPr>
          <p:cNvGraphicFramePr>
            <a:graphicFrameLocks noGrp="1"/>
          </p:cNvGraphicFramePr>
          <p:nvPr>
            <p:extLst>
              <p:ext uri="{D42A27DB-BD31-4B8C-83A1-F6EECF244321}">
                <p14:modId xmlns:p14="http://schemas.microsoft.com/office/powerpoint/2010/main" val="101450641"/>
              </p:ext>
            </p:extLst>
          </p:nvPr>
        </p:nvGraphicFramePr>
        <p:xfrm>
          <a:off x="2048938" y="1471448"/>
          <a:ext cx="8837020" cy="5365132"/>
        </p:xfrm>
        <a:graphic>
          <a:graphicData uri="http://schemas.openxmlformats.org/drawingml/2006/table">
            <a:tbl>
              <a:tblPr firstRow="1" bandRow="1">
                <a:tableStyleId>{7DF18680-E054-41AD-8BC1-D1AEF772440D}</a:tableStyleId>
              </a:tblPr>
              <a:tblGrid>
                <a:gridCol w="2209249">
                  <a:extLst>
                    <a:ext uri="{9D8B030D-6E8A-4147-A177-3AD203B41FA5}">
                      <a16:colId xmlns:a16="http://schemas.microsoft.com/office/drawing/2014/main" val="20000"/>
                    </a:ext>
                  </a:extLst>
                </a:gridCol>
                <a:gridCol w="2457119">
                  <a:extLst>
                    <a:ext uri="{9D8B030D-6E8A-4147-A177-3AD203B41FA5}">
                      <a16:colId xmlns:a16="http://schemas.microsoft.com/office/drawing/2014/main" val="20002"/>
                    </a:ext>
                  </a:extLst>
                </a:gridCol>
                <a:gridCol w="2263156">
                  <a:extLst>
                    <a:ext uri="{9D8B030D-6E8A-4147-A177-3AD203B41FA5}">
                      <a16:colId xmlns:a16="http://schemas.microsoft.com/office/drawing/2014/main" val="20003"/>
                    </a:ext>
                  </a:extLst>
                </a:gridCol>
                <a:gridCol w="1907496">
                  <a:extLst>
                    <a:ext uri="{9D8B030D-6E8A-4147-A177-3AD203B41FA5}">
                      <a16:colId xmlns:a16="http://schemas.microsoft.com/office/drawing/2014/main" val="20005"/>
                    </a:ext>
                  </a:extLst>
                </a:gridCol>
              </a:tblGrid>
              <a:tr h="490526">
                <a:tc>
                  <a:txBody>
                    <a:bodyPr/>
                    <a:lstStyle/>
                    <a:p>
                      <a:pPr algn="ctr"/>
                      <a:r>
                        <a:rPr lang="en-US" sz="1400"/>
                        <a:t>Priorities</a:t>
                      </a:r>
                      <a:endParaRPr lang="en-US" sz="1400">
                        <a:latin typeface="Calibri" panose="020F0502020204030204" pitchFamily="34" charset="0"/>
                      </a:endParaRPr>
                    </a:p>
                  </a:txBody>
                  <a:tcPr marL="68580" marR="68580" marT="34290" marB="34290" anchor="ctr"/>
                </a:tc>
                <a:tc>
                  <a:txBody>
                    <a:bodyPr/>
                    <a:lstStyle/>
                    <a:p>
                      <a:pPr algn="ctr"/>
                      <a:r>
                        <a:rPr lang="en-US" sz="1400"/>
                        <a:t>Strategies</a:t>
                      </a:r>
                      <a:endParaRPr lang="en-US" sz="140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a:solidFill>
                            <a:schemeClr val="lt1"/>
                          </a:solidFill>
                        </a:rPr>
                        <a:t>Requests</a:t>
                      </a:r>
                      <a:endParaRPr lang="en-US" sz="1400" b="1" kern="120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a:t>Amount</a:t>
                      </a:r>
                      <a:endParaRPr lang="en-US" sz="140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471580">
                <a:tc>
                  <a:txBody>
                    <a:bodyPr/>
                    <a:lstStyle/>
                    <a:p>
                      <a:pPr algn="l"/>
                      <a:r>
                        <a:rPr lang="en-US" sz="1100" b="0" dirty="0">
                          <a:solidFill>
                            <a:srgbClr val="FF0000"/>
                          </a:solidFill>
                        </a:rPr>
                        <a:t>Increase support for our Tier 2 &amp; Tier 3 students struggling in Math</a:t>
                      </a:r>
                      <a:endParaRPr lang="en-US" sz="1100" b="0" i="1" dirty="0">
                        <a:solidFill>
                          <a:srgbClr val="FF0000"/>
                        </a:solidFill>
                      </a:endParaRPr>
                    </a:p>
                  </a:txBody>
                  <a:tcPr marL="68580" marR="68580" marT="34290" marB="34290" anchor="b"/>
                </a:tc>
                <a:tc>
                  <a:txBody>
                    <a:bodyPr/>
                    <a:lstStyle/>
                    <a:p>
                      <a:pPr marL="0" algn="l" defTabSz="685800" rtl="0" eaLnBrk="1" latinLnBrk="0" hangingPunct="1"/>
                      <a:r>
                        <a:rPr lang="en-US" sz="1100" b="0" kern="1200" dirty="0">
                          <a:solidFill>
                            <a:srgbClr val="FF0000"/>
                          </a:solidFill>
                        </a:rPr>
                        <a:t>Implementation</a:t>
                      </a:r>
                      <a:r>
                        <a:rPr lang="en-US" sz="1100" b="0" kern="1200" baseline="0" dirty="0">
                          <a:solidFill>
                            <a:srgbClr val="FF0000"/>
                          </a:solidFill>
                        </a:rPr>
                        <a:t> of math intervention teacher</a:t>
                      </a:r>
                      <a:endParaRPr lang="en-US" sz="1100" b="0" i="1" kern="1200" dirty="0">
                        <a:solidFill>
                          <a:srgbClr val="FF0000"/>
                        </a:solidFill>
                        <a:latin typeface="+mn-lt"/>
                        <a:ea typeface="+mn-ea"/>
                        <a:cs typeface="+mn-cs"/>
                      </a:endParaRP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100" b="0" kern="1200" dirty="0">
                          <a:solidFill>
                            <a:srgbClr val="FF0000"/>
                          </a:solidFill>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100" b="0" kern="1200" dirty="0">
                        <a:solidFill>
                          <a:srgbClr val="FF0000"/>
                        </a:solidFill>
                      </a:endParaRPr>
                    </a:p>
                  </a:txBody>
                  <a:tcPr marL="68580" marR="68580" marT="34290" marB="34290" anchor="b"/>
                </a:tc>
                <a:tc>
                  <a:txBody>
                    <a:bodyPr/>
                    <a:lstStyle/>
                    <a:p>
                      <a:pPr marL="0" algn="l" defTabSz="685800" rtl="0" eaLnBrk="1" latinLnBrk="0" hangingPunct="1"/>
                      <a:r>
                        <a:rPr lang="en-US" sz="1100" b="0" kern="1200" dirty="0">
                          <a:solidFill>
                            <a:srgbClr val="FF0000"/>
                          </a:solidFill>
                        </a:rPr>
                        <a:t>$127,556</a:t>
                      </a:r>
                    </a:p>
                  </a:txBody>
                  <a:tcPr marL="68580" marR="68580" marT="34290" marB="34290" anchor="b"/>
                </a:tc>
                <a:extLst>
                  <a:ext uri="{0D108BD9-81ED-4DB2-BD59-A6C34878D82A}">
                    <a16:rowId xmlns:a16="http://schemas.microsoft.com/office/drawing/2014/main" val="10001"/>
                  </a:ext>
                </a:extLst>
              </a:tr>
              <a:tr h="37811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2"/>
                  </a:ext>
                </a:extLst>
              </a:tr>
              <a:tr h="37811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3"/>
                  </a:ext>
                </a:extLst>
              </a:tr>
              <a:tr h="37811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4"/>
                  </a:ext>
                </a:extLst>
              </a:tr>
              <a:tr h="37811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5"/>
                  </a:ext>
                </a:extLst>
              </a:tr>
              <a:tr h="378114">
                <a:tc>
                  <a:txBody>
                    <a:bodyPr/>
                    <a:lstStyle/>
                    <a:p>
                      <a:endParaRPr lang="en-US" sz="800"/>
                    </a:p>
                  </a:txBody>
                  <a:tcPr marL="68580" marR="68580" marT="34290" marB="34290" anchor="ctr"/>
                </a:tc>
                <a:tc>
                  <a:txBody>
                    <a:bodyPr/>
                    <a:lstStyle/>
                    <a:p>
                      <a:pPr algn="ctr"/>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6"/>
                  </a:ext>
                </a:extLst>
              </a:tr>
              <a:tr h="37811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7"/>
                  </a:ext>
                </a:extLst>
              </a:tr>
              <a:tr h="37811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8"/>
                  </a:ext>
                </a:extLst>
              </a:tr>
              <a:tr h="37811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extLst>
                  <a:ext uri="{0D108BD9-81ED-4DB2-BD59-A6C34878D82A}">
                    <a16:rowId xmlns:a16="http://schemas.microsoft.com/office/drawing/2014/main" val="10009"/>
                  </a:ext>
                </a:extLst>
              </a:tr>
              <a:tr h="378114">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10" name="Title 1">
            <a:extLst>
              <a:ext uri="{FF2B5EF4-FFF2-40B4-BE49-F238E27FC236}">
                <a16:creationId xmlns:a16="http://schemas.microsoft.com/office/drawing/2014/main" id="{5A5E7CAE-EEAD-D8C6-ECD4-B4DC221B6A17}"/>
              </a:ext>
            </a:extLst>
          </p:cNvPr>
          <p:cNvSpPr txBox="1">
            <a:spLocks/>
          </p:cNvSpPr>
          <p:nvPr/>
        </p:nvSpPr>
        <p:spPr>
          <a:xfrm>
            <a:off x="1383799" y="436242"/>
            <a:ext cx="9354208" cy="8433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pPr algn="ctr"/>
            <a:r>
              <a:rPr lang="en-US" b="1" dirty="0">
                <a:solidFill>
                  <a:srgbClr val="FF0000"/>
                </a:solidFill>
                <a:highlight>
                  <a:srgbClr val="FFFF00"/>
                </a:highlight>
              </a:rPr>
              <a:t>$</a:t>
            </a:r>
            <a:r>
              <a:rPr lang="en-US" b="1" u="sng" dirty="0">
                <a:solidFill>
                  <a:srgbClr val="FF0000"/>
                </a:solidFill>
                <a:highlight>
                  <a:srgbClr val="FFFF00"/>
                </a:highlight>
              </a:rPr>
              <a:t>97,754</a:t>
            </a:r>
            <a:endParaRPr lang="en-US" b="1" dirty="0">
              <a:solidFill>
                <a:srgbClr val="FF0000"/>
              </a:solidFill>
              <a:highlight>
                <a:srgbClr val="FFFF00"/>
              </a:highlight>
            </a:endParaRPr>
          </a:p>
        </p:txBody>
      </p:sp>
      <p:sp>
        <p:nvSpPr>
          <p:cNvPr id="11" name="Rectangle 10">
            <a:extLst>
              <a:ext uri="{FF2B5EF4-FFF2-40B4-BE49-F238E27FC236}">
                <a16:creationId xmlns:a16="http://schemas.microsoft.com/office/drawing/2014/main" id="{C0DED71E-0196-ABA9-DFCE-A2ADB0A2D4CE}"/>
              </a:ext>
            </a:extLst>
          </p:cNvPr>
          <p:cNvSpPr/>
          <p:nvPr/>
        </p:nvSpPr>
        <p:spPr>
          <a:xfrm>
            <a:off x="1601311" y="1208810"/>
            <a:ext cx="8919185" cy="58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Tree>
    <p:extLst>
      <p:ext uri="{BB962C8B-B14F-4D97-AF65-F5344CB8AC3E}">
        <p14:creationId xmlns:p14="http://schemas.microsoft.com/office/powerpoint/2010/main" val="2306563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8F44A959-C2BB-9170-C99C-1A2EDB71B994}"/>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29</a:t>
            </a:fld>
            <a:endParaRPr lang="en-US"/>
          </a:p>
        </p:txBody>
      </p:sp>
      <p:sp>
        <p:nvSpPr>
          <p:cNvPr id="4" name="Title 3">
            <a:extLst>
              <a:ext uri="{FF2B5EF4-FFF2-40B4-BE49-F238E27FC236}">
                <a16:creationId xmlns:a16="http://schemas.microsoft.com/office/drawing/2014/main" id="{4EBF1F36-3958-87E4-6877-72BC4E273640}"/>
              </a:ext>
            </a:extLst>
          </p:cNvPr>
          <p:cNvSpPr>
            <a:spLocks noGrp="1"/>
          </p:cNvSpPr>
          <p:nvPr>
            <p:ph type="title"/>
          </p:nvPr>
        </p:nvSpPr>
        <p:spPr>
          <a:xfrm>
            <a:off x="2940802" y="43662"/>
            <a:ext cx="8420100" cy="849936"/>
          </a:xfrm>
        </p:spPr>
        <p:txBody>
          <a:bodyPr anchor="ctr">
            <a:normAutofit/>
          </a:bodyPr>
          <a:lstStyle/>
          <a:p>
            <a:pPr algn="ctr"/>
            <a:r>
              <a:rPr lang="en-US" sz="4000" b="1">
                <a:solidFill>
                  <a:schemeClr val="tx2"/>
                </a:solidFill>
              </a:rPr>
              <a:t>Where We’re Going</a:t>
            </a:r>
          </a:p>
        </p:txBody>
      </p:sp>
      <p:sp>
        <p:nvSpPr>
          <p:cNvPr id="16" name="Google Shape;1094;p142">
            <a:extLst>
              <a:ext uri="{FF2B5EF4-FFF2-40B4-BE49-F238E27FC236}">
                <a16:creationId xmlns:a16="http://schemas.microsoft.com/office/drawing/2014/main" id="{DABB574C-5898-8D6E-A23B-3CD0514289F4}"/>
              </a:ext>
            </a:extLst>
          </p:cNvPr>
          <p:cNvSpPr txBox="1">
            <a:spLocks/>
          </p:cNvSpPr>
          <p:nvPr/>
        </p:nvSpPr>
        <p:spPr>
          <a:xfrm>
            <a:off x="2627586" y="1412128"/>
            <a:ext cx="8954814" cy="5309346"/>
          </a:xfrm>
          <a:prstGeom prst="rect">
            <a:avLst/>
          </a:prstGeom>
          <a:noFill/>
          <a:ln>
            <a:noFill/>
          </a:ln>
        </p:spPr>
        <p:txBody>
          <a:bodyPr spcFirstLastPara="1" vert="horz" wrap="square" lIns="68569" tIns="34275" rIns="68569" bIns="34275"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lang="en-US" sz="1800" b="1" kern="1200" spc="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520700" indent="-457200">
              <a:lnSpc>
                <a:spcPct val="100000"/>
              </a:lnSpc>
              <a:spcBef>
                <a:spcPts val="1200"/>
              </a:spcBef>
              <a:buSzPct val="100000"/>
            </a:pPr>
            <a:r>
              <a:rPr lang="en-US" sz="2800" u="sng">
                <a:solidFill>
                  <a:schemeClr val="accent5"/>
                </a:solidFill>
              </a:rPr>
              <a:t>What:</a:t>
            </a:r>
          </a:p>
          <a:p>
            <a:pPr marL="520700" indent="-457200">
              <a:lnSpc>
                <a:spcPct val="100000"/>
              </a:lnSpc>
              <a:spcBef>
                <a:spcPts val="600"/>
              </a:spcBef>
              <a:buSzPct val="100000"/>
            </a:pPr>
            <a:r>
              <a:rPr lang="en-US"/>
              <a:t>	</a:t>
            </a:r>
            <a:r>
              <a:rPr lang="en-US" sz="2000"/>
              <a:t>During this meeting we will review the budget, which should be updated based on feedback from the staffing conference, Associate Superintendents, and key leaders. After review, GO Teams will need to </a:t>
            </a:r>
            <a:r>
              <a:rPr lang="en-US" sz="2000">
                <a:solidFill>
                  <a:srgbClr val="FF0000"/>
                </a:solidFill>
              </a:rPr>
              <a:t>take action</a:t>
            </a:r>
            <a:r>
              <a:rPr lang="en-US" sz="2000">
                <a:solidFill>
                  <a:schemeClr val="accent2"/>
                </a:solidFill>
              </a:rPr>
              <a:t> </a:t>
            </a:r>
            <a:r>
              <a:rPr lang="en-US" sz="2000"/>
              <a:t>(i.e., vote) on the FY25 Budget. </a:t>
            </a:r>
          </a:p>
          <a:p>
            <a:pPr marL="63500">
              <a:lnSpc>
                <a:spcPct val="100000"/>
              </a:lnSpc>
              <a:spcBef>
                <a:spcPts val="1200"/>
              </a:spcBef>
              <a:buSzPct val="100000"/>
            </a:pPr>
            <a:r>
              <a:rPr lang="en-US" sz="2800" u="sng">
                <a:solidFill>
                  <a:schemeClr val="accent5"/>
                </a:solidFill>
              </a:rPr>
              <a:t>Why:</a:t>
            </a:r>
          </a:p>
          <a:p>
            <a:pPr marL="520700" indent="-6350">
              <a:lnSpc>
                <a:spcPct val="100000"/>
              </a:lnSpc>
              <a:spcBef>
                <a:spcPts val="600"/>
              </a:spcBef>
              <a:buSzPct val="100000"/>
            </a:pPr>
            <a:r>
              <a:rPr lang="en-US" sz="2000"/>
              <a:t>Principals will present the final budget recommendations for GO Team approval. </a:t>
            </a:r>
            <a:endParaRPr lang="en-US" sz="2000" u="sng"/>
          </a:p>
          <a:p>
            <a:pPr marL="63500">
              <a:lnSpc>
                <a:spcPct val="100000"/>
              </a:lnSpc>
              <a:spcBef>
                <a:spcPts val="1200"/>
              </a:spcBef>
              <a:buSzPct val="100000"/>
            </a:pPr>
            <a:r>
              <a:rPr lang="en-US" sz="2800" u="sng">
                <a:solidFill>
                  <a:schemeClr val="accent5"/>
                </a:solidFill>
              </a:rPr>
              <a:t>When:</a:t>
            </a:r>
          </a:p>
          <a:p>
            <a:pPr marL="520700" indent="-6350">
              <a:lnSpc>
                <a:spcPct val="100000"/>
              </a:lnSpc>
              <a:spcBef>
                <a:spcPts val="600"/>
              </a:spcBef>
              <a:buSzPct val="100000"/>
            </a:pPr>
            <a:r>
              <a:rPr lang="en-US" sz="2000"/>
              <a:t>All approval meetings </a:t>
            </a:r>
            <a:r>
              <a:rPr lang="en-US" sz="2000">
                <a:solidFill>
                  <a:srgbClr val="FF0000"/>
                </a:solidFill>
              </a:rPr>
              <a:t>must</a:t>
            </a:r>
            <a:r>
              <a:rPr lang="en-US" sz="2000"/>
              <a:t> be held </a:t>
            </a:r>
            <a:r>
              <a:rPr lang="en-US" sz="2000">
                <a:solidFill>
                  <a:srgbClr val="FF0000"/>
                </a:solidFill>
              </a:rPr>
              <a:t>after</a:t>
            </a:r>
            <a:r>
              <a:rPr lang="en-US" sz="2000"/>
              <a:t> staffing conferences. Budgets must be approved by </a:t>
            </a:r>
            <a:r>
              <a:rPr lang="en-US" sz="2000">
                <a:solidFill>
                  <a:srgbClr val="FF0000"/>
                </a:solidFill>
              </a:rPr>
              <a:t>March 15</a:t>
            </a:r>
            <a:r>
              <a:rPr lang="en-US" sz="2000" baseline="30000">
                <a:solidFill>
                  <a:srgbClr val="FF0000"/>
                </a:solidFill>
              </a:rPr>
              <a:t>th</a:t>
            </a:r>
            <a:r>
              <a:rPr lang="en-US" sz="2000"/>
              <a:t>. </a:t>
            </a:r>
            <a:endParaRPr lang="en-US"/>
          </a:p>
        </p:txBody>
      </p:sp>
      <p:sp>
        <p:nvSpPr>
          <p:cNvPr id="17" name="TextBox 16">
            <a:extLst>
              <a:ext uri="{FF2B5EF4-FFF2-40B4-BE49-F238E27FC236}">
                <a16:creationId xmlns:a16="http://schemas.microsoft.com/office/drawing/2014/main" id="{0834E391-6771-DAA8-3B31-0ABECF887473}"/>
              </a:ext>
            </a:extLst>
          </p:cNvPr>
          <p:cNvSpPr txBox="1"/>
          <p:nvPr/>
        </p:nvSpPr>
        <p:spPr>
          <a:xfrm>
            <a:off x="2940802" y="662765"/>
            <a:ext cx="8641598" cy="461665"/>
          </a:xfrm>
          <a:prstGeom prst="rect">
            <a:avLst/>
          </a:prstGeom>
          <a:noFill/>
        </p:spPr>
        <p:txBody>
          <a:bodyPr wrap="square" rtlCol="0">
            <a:spAutoFit/>
          </a:bodyPr>
          <a:lstStyle/>
          <a:p>
            <a:pPr marL="520700" indent="-457200" algn="ctr">
              <a:lnSpc>
                <a:spcPct val="100000"/>
              </a:lnSpc>
              <a:spcBef>
                <a:spcPts val="600"/>
              </a:spcBef>
              <a:buSzPct val="100000"/>
            </a:pPr>
            <a:r>
              <a:rPr lang="en-US" sz="2400" b="1">
                <a:solidFill>
                  <a:schemeClr val="accent5"/>
                </a:solidFill>
              </a:rPr>
              <a:t>Our next meeting is the </a:t>
            </a:r>
            <a:r>
              <a:rPr lang="en-US" sz="2400" b="1" u="sng">
                <a:solidFill>
                  <a:schemeClr val="accent5"/>
                </a:solidFill>
              </a:rPr>
              <a:t>Budget Approval Meeting</a:t>
            </a:r>
            <a:r>
              <a:rPr lang="en-US" sz="2400" b="1"/>
              <a:t> </a:t>
            </a:r>
          </a:p>
        </p:txBody>
      </p:sp>
    </p:spTree>
    <p:extLst>
      <p:ext uri="{BB962C8B-B14F-4D97-AF65-F5344CB8AC3E}">
        <p14:creationId xmlns:p14="http://schemas.microsoft.com/office/powerpoint/2010/main" val="103458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A523E-7E03-BE6E-42D6-1D25A88C78A3}"/>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FD962E1-8A2D-9612-F720-04891FFEAA26}"/>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3</a:t>
            </a:fld>
            <a:endParaRPr lang="en-US"/>
          </a:p>
        </p:txBody>
      </p:sp>
      <p:graphicFrame>
        <p:nvGraphicFramePr>
          <p:cNvPr id="9" name="Content Placeholder 2">
            <a:extLst>
              <a:ext uri="{FF2B5EF4-FFF2-40B4-BE49-F238E27FC236}">
                <a16:creationId xmlns:a16="http://schemas.microsoft.com/office/drawing/2014/main" id="{6B3B1AF8-E185-B7F6-34AF-7B3EBA9CF566}"/>
              </a:ext>
            </a:extLst>
          </p:cNvPr>
          <p:cNvGraphicFramePr>
            <a:graphicFrameLocks/>
          </p:cNvGraphicFramePr>
          <p:nvPr>
            <p:extLst>
              <p:ext uri="{D42A27DB-BD31-4B8C-83A1-F6EECF244321}">
                <p14:modId xmlns:p14="http://schemas.microsoft.com/office/powerpoint/2010/main" val="1150616341"/>
              </p:ext>
            </p:extLst>
          </p:nvPr>
        </p:nvGraphicFramePr>
        <p:xfrm>
          <a:off x="3668109" y="903889"/>
          <a:ext cx="8208579" cy="58175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a:extLst>
              <a:ext uri="{FF2B5EF4-FFF2-40B4-BE49-F238E27FC236}">
                <a16:creationId xmlns:a16="http://schemas.microsoft.com/office/drawing/2014/main" id="{59847BC7-7251-EB18-5C47-96DA3F570AAA}"/>
              </a:ext>
            </a:extLst>
          </p:cNvPr>
          <p:cNvSpPr>
            <a:spLocks noGrp="1"/>
          </p:cNvSpPr>
          <p:nvPr>
            <p:ph type="title"/>
          </p:nvPr>
        </p:nvSpPr>
        <p:spPr>
          <a:xfrm>
            <a:off x="3839074" y="246261"/>
            <a:ext cx="8003286" cy="768096"/>
          </a:xfrm>
        </p:spPr>
        <p:txBody>
          <a:bodyPr anchor="t">
            <a:noAutofit/>
          </a:bodyPr>
          <a:lstStyle/>
          <a:p>
            <a:pPr algn="ctr"/>
            <a:r>
              <a:rPr lang="en-US" sz="4800" b="1"/>
              <a:t>Meeting Norms</a:t>
            </a:r>
          </a:p>
        </p:txBody>
      </p:sp>
    </p:spTree>
    <p:extLst>
      <p:ext uri="{BB962C8B-B14F-4D97-AF65-F5344CB8AC3E}">
        <p14:creationId xmlns:p14="http://schemas.microsoft.com/office/powerpoint/2010/main" val="35037106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3181F-799F-4109-38FB-190A95D01250}"/>
              </a:ext>
            </a:extLst>
          </p:cNvPr>
          <p:cNvSpPr>
            <a:spLocks noGrp="1"/>
          </p:cNvSpPr>
          <p:nvPr>
            <p:ph type="title"/>
          </p:nvPr>
        </p:nvSpPr>
        <p:spPr>
          <a:xfrm>
            <a:off x="240585" y="137577"/>
            <a:ext cx="5855415" cy="1325563"/>
          </a:xfrm>
        </p:spPr>
        <p:txBody>
          <a:bodyPr anchor="ctr">
            <a:noAutofit/>
          </a:bodyPr>
          <a:lstStyle/>
          <a:p>
            <a:pPr algn="ctr"/>
            <a:r>
              <a:rPr lang="en-US" sz="5400" b="1">
                <a:solidFill>
                  <a:schemeClr val="accent5"/>
                </a:solidFill>
              </a:rPr>
              <a:t>What’s Next?</a:t>
            </a:r>
          </a:p>
        </p:txBody>
      </p:sp>
      <p:sp>
        <p:nvSpPr>
          <p:cNvPr id="4" name="Slide Number Placeholder 3">
            <a:extLst>
              <a:ext uri="{FF2B5EF4-FFF2-40B4-BE49-F238E27FC236}">
                <a16:creationId xmlns:a16="http://schemas.microsoft.com/office/drawing/2014/main" id="{97E12FC8-04F0-85EC-399D-D930C4E922D2}"/>
              </a:ext>
            </a:extLst>
          </p:cNvPr>
          <p:cNvSpPr>
            <a:spLocks noGrp="1"/>
          </p:cNvSpPr>
          <p:nvPr>
            <p:ph type="sldNum" sz="quarter" idx="12"/>
          </p:nvPr>
        </p:nvSpPr>
        <p:spPr/>
        <p:txBody>
          <a:bodyPr/>
          <a:lstStyle/>
          <a:p>
            <a:fld id="{A49DFD55-3C28-40EF-9E31-A92D2E4017FF}" type="slidenum">
              <a:rPr lang="en-US" smtClean="0"/>
              <a:pPr/>
              <a:t>30</a:t>
            </a:fld>
            <a:endParaRPr lang="en-US"/>
          </a:p>
        </p:txBody>
      </p:sp>
      <p:sp>
        <p:nvSpPr>
          <p:cNvPr id="7" name="Subtitle 2">
            <a:extLst>
              <a:ext uri="{FF2B5EF4-FFF2-40B4-BE49-F238E27FC236}">
                <a16:creationId xmlns:a16="http://schemas.microsoft.com/office/drawing/2014/main" id="{85B7DAFE-17BD-8EB3-3EB3-8B0143275DBD}"/>
              </a:ext>
            </a:extLst>
          </p:cNvPr>
          <p:cNvSpPr txBox="1">
            <a:spLocks/>
          </p:cNvSpPr>
          <p:nvPr/>
        </p:nvSpPr>
        <p:spPr>
          <a:xfrm>
            <a:off x="119713" y="1463140"/>
            <a:ext cx="6937982" cy="4943861"/>
          </a:xfrm>
          <a:prstGeom prst="rect">
            <a:avLst/>
          </a:prstGeom>
          <a:noFill/>
        </p:spPr>
        <p:txBody>
          <a:bodyPr vert="horz" lIns="91440" tIns="45720" rIns="91440" bIns="45720" rtlCol="0" anchor="t">
            <a:normAutofit/>
          </a:bodyPr>
          <a:lstStyle>
            <a:lvl1pPr marL="0" indent="0" algn="l" defTabSz="685800" rtl="0" eaLnBrk="1" latinLnBrk="0" hangingPunct="1">
              <a:lnSpc>
                <a:spcPct val="150000"/>
              </a:lnSpc>
              <a:spcBef>
                <a:spcPts val="750"/>
              </a:spcBef>
              <a:buFont typeface="Arial" panose="020B0604020202020204" pitchFamily="34" charset="0"/>
              <a:buNone/>
              <a:defRPr sz="1800" kern="1200">
                <a:solidFill>
                  <a:schemeClr val="bg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342900" marR="0" lvl="0" indent="-342900" algn="l" defTabSz="685800" rtl="0" eaLnBrk="1" fontAlgn="auto" latinLnBrk="0" hangingPunct="1">
              <a:lnSpc>
                <a:spcPct val="150000"/>
              </a:lnSpc>
              <a:spcBef>
                <a:spcPts val="750"/>
              </a:spcBef>
              <a:spcAft>
                <a:spcPts val="0"/>
              </a:spcAft>
              <a:buClrTx/>
              <a:buSzTx/>
              <a:buFont typeface="Arial" panose="020B0604020202020204" pitchFamily="34" charset="0"/>
              <a:buChar char="•"/>
              <a:tabLst/>
              <a:defRPr/>
            </a:pPr>
            <a:r>
              <a:rPr kumimoji="0" lang="en-US" sz="3200" b="1" i="0" u="none" strike="noStrike" kern="1200" cap="none" spc="0" normalizeH="0" baseline="0" noProof="0">
                <a:ln>
                  <a:noFill/>
                </a:ln>
                <a:solidFill>
                  <a:srgbClr val="0083A9">
                    <a:lumMod val="75000"/>
                  </a:srgbClr>
                </a:solidFill>
                <a:effectLst/>
                <a:uLnTx/>
                <a:uFillTx/>
                <a:latin typeface="Tenorite"/>
                <a:ea typeface="+mn-ea"/>
                <a:cs typeface="+mn-cs"/>
              </a:rPr>
              <a:t>February </a:t>
            </a:r>
            <a:endParaRPr kumimoji="0" lang="en-US" sz="3200" b="1" i="0" u="none" strike="noStrike" kern="1200" cap="none" spc="0" normalizeH="0" baseline="0" noProof="0">
              <a:ln>
                <a:noFill/>
              </a:ln>
              <a:solidFill>
                <a:srgbClr val="0083A9">
                  <a:lumMod val="75000"/>
                </a:srgbClr>
              </a:solidFill>
              <a:effectLst/>
              <a:highlight>
                <a:srgbClr val="FF00FF"/>
              </a:highlight>
              <a:uLnTx/>
              <a:uFillTx/>
              <a:latin typeface="Tenorite"/>
              <a:ea typeface="+mn-ea"/>
              <a:cs typeface="+mn-cs"/>
            </a:endParaRPr>
          </a:p>
          <a:p>
            <a:pPr marL="8001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Cluster Superintendent Review (February 17-21)</a:t>
            </a:r>
          </a:p>
          <a:p>
            <a:pPr marL="8001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HR Staffing Conferences (February 24– February 27)</a:t>
            </a:r>
          </a:p>
          <a:p>
            <a:pPr marL="342900" marR="0" lvl="0" indent="-342900" algn="l" defTabSz="685800" rtl="0" eaLnBrk="1" fontAlgn="auto" latinLnBrk="0" hangingPunct="1">
              <a:lnSpc>
                <a:spcPct val="160000"/>
              </a:lnSpc>
              <a:spcBef>
                <a:spcPts val="750"/>
              </a:spcBef>
              <a:spcAft>
                <a:spcPts val="0"/>
              </a:spcAft>
              <a:buClrTx/>
              <a:buSzTx/>
              <a:buFont typeface="Arial" panose="020B0604020202020204" pitchFamily="34" charset="0"/>
              <a:buChar char="•"/>
              <a:tabLst/>
              <a:defRPr/>
            </a:pPr>
            <a:r>
              <a:rPr kumimoji="0" lang="en-US" sz="3200" b="1" i="0" u="none" strike="noStrike" kern="1200" cap="none" spc="0" normalizeH="0" baseline="0" noProof="0">
                <a:ln>
                  <a:noFill/>
                </a:ln>
                <a:solidFill>
                  <a:srgbClr val="0083A9">
                    <a:lumMod val="75000"/>
                  </a:srgbClr>
                </a:solidFill>
                <a:effectLst/>
                <a:uLnTx/>
                <a:uFillTx/>
                <a:latin typeface="Tenorite"/>
                <a:ea typeface="+mn-ea"/>
                <a:cs typeface="+mn-cs"/>
              </a:rPr>
              <a:t>March</a:t>
            </a:r>
          </a:p>
          <a:p>
            <a:pPr marL="8001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Final GO Team Approval Meeting (AFTER your school’s Staffing Conference and BEFORE Friday, March 14</a:t>
            </a:r>
            <a:r>
              <a:rPr kumimoji="0" lang="en-US" sz="2400" b="0" i="0" u="none" strike="noStrike" kern="1200" cap="none" spc="0" normalizeH="0" baseline="30000" noProof="0">
                <a:ln>
                  <a:noFill/>
                </a:ln>
                <a:solidFill>
                  <a:srgbClr val="E7E6E6">
                    <a:lumMod val="25000"/>
                  </a:srgbClr>
                </a:solidFill>
                <a:effectLst/>
                <a:uLnTx/>
                <a:uFillTx/>
                <a:latin typeface="Tenorite"/>
                <a:ea typeface="+mn-ea"/>
                <a:cs typeface="+mn-cs"/>
              </a:rPr>
              <a:t>th</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a:t>
            </a:r>
          </a:p>
          <a:p>
            <a:pPr marL="1143000" lvl="2" indent="-342900">
              <a:buFont typeface="Arial" panose="020B0604020202020204" pitchFamily="34" charset="0"/>
              <a:buChar char="•"/>
            </a:pPr>
            <a:r>
              <a:rPr kumimoji="0" lang="en-US" sz="2400" b="1" i="0" u="none" strike="noStrike" kern="1200" cap="none" spc="0" normalizeH="0" baseline="0" noProof="0">
                <a:ln>
                  <a:noFill/>
                </a:ln>
                <a:solidFill>
                  <a:srgbClr val="FF0000"/>
                </a:solidFill>
                <a:effectLst/>
                <a:uLnTx/>
                <a:uFillTx/>
                <a:latin typeface="Tenorite"/>
                <a:ea typeface="+mn-ea"/>
                <a:cs typeface="+mn-cs"/>
              </a:rPr>
              <a:t>ACTION</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 (i.e.- </a:t>
            </a:r>
            <a:r>
              <a:rPr kumimoji="0" lang="en-US" sz="2400" b="0" i="0" u="none" strike="noStrike" kern="1200" cap="none" spc="0" normalizeH="0" baseline="0" noProof="0">
                <a:ln>
                  <a:noFill/>
                </a:ln>
                <a:solidFill>
                  <a:srgbClr val="FF0000"/>
                </a:solidFill>
                <a:effectLst/>
                <a:uLnTx/>
                <a:uFillTx/>
                <a:latin typeface="Tenorite"/>
                <a:ea typeface="+mn-ea"/>
                <a:cs typeface="+mn-cs"/>
              </a:rPr>
              <a:t>GO Team </a:t>
            </a:r>
            <a:r>
              <a:rPr kumimoji="0" lang="en-US" sz="2400" b="1" i="0" u="none" strike="noStrike" kern="1200" cap="none" spc="0" normalizeH="0" baseline="0" noProof="0">
                <a:ln>
                  <a:noFill/>
                </a:ln>
                <a:solidFill>
                  <a:srgbClr val="FF0000"/>
                </a:solidFill>
                <a:effectLst/>
                <a:uLnTx/>
                <a:uFillTx/>
                <a:latin typeface="Tenorite"/>
                <a:ea typeface="+mn-ea"/>
                <a:cs typeface="+mn-cs"/>
              </a:rPr>
              <a:t>votes</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 on final budget recommendation </a:t>
            </a:r>
            <a:r>
              <a:rPr kumimoji="0" lang="en-US" sz="2400" b="1" i="0" u="none" strike="noStrike" kern="1200" cap="none" spc="0" normalizeH="0" baseline="0" noProof="0">
                <a:ln>
                  <a:noFill/>
                </a:ln>
                <a:solidFill>
                  <a:srgbClr val="E7E6E6">
                    <a:lumMod val="25000"/>
                  </a:srgbClr>
                </a:solidFill>
                <a:effectLst/>
                <a:uLnTx/>
                <a:uFillTx/>
                <a:latin typeface="Tenorite"/>
                <a:ea typeface="+mn-ea"/>
                <a:cs typeface="+mn-cs"/>
              </a:rPr>
              <a:t>before</a:t>
            </a:r>
            <a:r>
              <a:rPr kumimoji="0" lang="en-US" sz="2400" b="0" i="0" u="none" strike="noStrike" kern="1200" cap="none" spc="0" normalizeH="0" baseline="0" noProof="0">
                <a:ln>
                  <a:noFill/>
                </a:ln>
                <a:solidFill>
                  <a:srgbClr val="E7E6E6">
                    <a:lumMod val="25000"/>
                  </a:srgbClr>
                </a:solidFill>
                <a:effectLst/>
                <a:uLnTx/>
                <a:uFillTx/>
                <a:latin typeface="Tenorite"/>
                <a:ea typeface="+mn-ea"/>
                <a:cs typeface="+mn-cs"/>
              </a:rPr>
              <a:t> March 14</a:t>
            </a:r>
          </a:p>
          <a:p>
            <a:pPr marL="1143000" lvl="2" indent="-342900">
              <a:buFont typeface="Arial" panose="020B0604020202020204" pitchFamily="34" charset="0"/>
              <a:buChar char="•"/>
            </a:pPr>
            <a:endParaRPr kumimoji="0" lang="en-US" sz="1850" b="0" i="0" u="none" strike="noStrike" kern="1200" cap="none" spc="0" normalizeH="0" baseline="0" noProof="0">
              <a:ln>
                <a:noFill/>
              </a:ln>
              <a:solidFill>
                <a:srgbClr val="E7E6E6">
                  <a:lumMod val="25000"/>
                </a:srgbClr>
              </a:solidFill>
              <a:effectLst/>
              <a:uLnTx/>
              <a:uFillTx/>
              <a:latin typeface="Tenorite"/>
              <a:ea typeface="+mn-ea"/>
              <a:cs typeface="+mn-cs"/>
            </a:endParaRPr>
          </a:p>
          <a:p>
            <a:pPr marL="0" marR="0" lvl="0" indent="0" algn="l" defTabSz="685800" rtl="0" eaLnBrk="1" fontAlgn="auto" latinLnBrk="0" hangingPunct="1">
              <a:lnSpc>
                <a:spcPct val="150000"/>
              </a:lnSpc>
              <a:spcBef>
                <a:spcPts val="750"/>
              </a:spcBef>
              <a:spcAft>
                <a:spcPts val="0"/>
              </a:spcAft>
              <a:buClrTx/>
              <a:buSzTx/>
              <a:buFont typeface="Arial" panose="020B0604020202020204" pitchFamily="34" charset="0"/>
              <a:buNone/>
              <a:tabLst/>
              <a:defRPr/>
            </a:pPr>
            <a:endParaRPr kumimoji="0" lang="en-US" sz="1500" b="0" i="0" u="none" strike="noStrike" kern="1200" cap="none" spc="0" normalizeH="0" baseline="0" noProof="0">
              <a:ln>
                <a:noFill/>
              </a:ln>
              <a:solidFill>
                <a:sysClr val="window" lastClr="FFFFFF"/>
              </a:solidFill>
              <a:effectLst/>
              <a:uLnTx/>
              <a:uFillTx/>
              <a:latin typeface="Tenorite"/>
              <a:ea typeface="+mn-ea"/>
              <a:cs typeface="+mn-cs"/>
            </a:endParaRPr>
          </a:p>
        </p:txBody>
      </p:sp>
    </p:spTree>
    <p:extLst>
      <p:ext uri="{BB962C8B-B14F-4D97-AF65-F5344CB8AC3E}">
        <p14:creationId xmlns:p14="http://schemas.microsoft.com/office/powerpoint/2010/main" val="11799054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93DCD-0AD8-C093-E159-A4684253C5CD}"/>
              </a:ext>
            </a:extLst>
          </p:cNvPr>
          <p:cNvSpPr>
            <a:spLocks noGrp="1"/>
          </p:cNvSpPr>
          <p:nvPr>
            <p:ph type="ctrTitle"/>
          </p:nvPr>
        </p:nvSpPr>
        <p:spPr>
          <a:xfrm>
            <a:off x="6820290" y="3109073"/>
            <a:ext cx="4941771" cy="3200400"/>
          </a:xfrm>
        </p:spPr>
        <p:txBody>
          <a:bodyPr/>
          <a:lstStyle/>
          <a:p>
            <a:pPr algn="ctr"/>
            <a:r>
              <a:rPr lang="en-US" sz="8000" b="1"/>
              <a:t>Thank you!</a:t>
            </a:r>
          </a:p>
        </p:txBody>
      </p:sp>
    </p:spTree>
    <p:extLst>
      <p:ext uri="{BB962C8B-B14F-4D97-AF65-F5344CB8AC3E}">
        <p14:creationId xmlns:p14="http://schemas.microsoft.com/office/powerpoint/2010/main" val="2092905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0C1E-7CAE-D2A8-6DFA-DA16B6DAD318}"/>
              </a:ext>
            </a:extLst>
          </p:cNvPr>
          <p:cNvSpPr>
            <a:spLocks noGrp="1"/>
          </p:cNvSpPr>
          <p:nvPr>
            <p:ph type="title"/>
          </p:nvPr>
        </p:nvSpPr>
        <p:spPr>
          <a:xfrm>
            <a:off x="2757216" y="2509387"/>
            <a:ext cx="6400800" cy="1828800"/>
          </a:xfrm>
        </p:spPr>
        <p:txBody>
          <a:bodyPr/>
          <a:lstStyle/>
          <a:p>
            <a:pPr algn="ctr"/>
            <a:r>
              <a:rPr lang="en-US"/>
              <a:t>Will be updated As soon as possible</a:t>
            </a:r>
          </a:p>
        </p:txBody>
      </p:sp>
      <p:sp>
        <p:nvSpPr>
          <p:cNvPr id="5" name="Slide Number Placeholder 4">
            <a:extLst>
              <a:ext uri="{FF2B5EF4-FFF2-40B4-BE49-F238E27FC236}">
                <a16:creationId xmlns:a16="http://schemas.microsoft.com/office/drawing/2014/main" id="{27005B9E-E831-BFCB-D907-9764A1C9E43F}"/>
              </a:ext>
            </a:extLst>
          </p:cNvPr>
          <p:cNvSpPr>
            <a:spLocks noGrp="1"/>
          </p:cNvSpPr>
          <p:nvPr>
            <p:ph type="sldNum" sz="quarter" idx="11"/>
          </p:nvPr>
        </p:nvSpPr>
        <p:spPr/>
        <p:txBody>
          <a:bodyPr/>
          <a:lstStyle/>
          <a:p>
            <a:fld id="{B5CEABB6-07DC-46E8-9B57-56EC44A396E5}" type="slidenum">
              <a:rPr lang="en-US" smtClean="0"/>
              <a:pPr/>
              <a:t>32</a:t>
            </a:fld>
            <a:endParaRPr lang="en-US"/>
          </a:p>
        </p:txBody>
      </p:sp>
    </p:spTree>
    <p:extLst>
      <p:ext uri="{BB962C8B-B14F-4D97-AF65-F5344CB8AC3E}">
        <p14:creationId xmlns:p14="http://schemas.microsoft.com/office/powerpoint/2010/main" val="242149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B94C1-2D69-1AEA-B2C2-72592B080E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6B2ECF-88CD-C5D9-4C10-1B55266EF410}"/>
              </a:ext>
            </a:extLst>
          </p:cNvPr>
          <p:cNvSpPr>
            <a:spLocks noGrp="1"/>
          </p:cNvSpPr>
          <p:nvPr>
            <p:ph type="ctrTitle"/>
          </p:nvPr>
        </p:nvSpPr>
        <p:spPr>
          <a:xfrm>
            <a:off x="7147034" y="2358662"/>
            <a:ext cx="4906755" cy="1678220"/>
          </a:xfrm>
        </p:spPr>
        <p:txBody>
          <a:bodyPr/>
          <a:lstStyle/>
          <a:p>
            <a:r>
              <a:rPr lang="en-US"/>
              <a:t>Budget Feedback presentation &amp; Discussion</a:t>
            </a:r>
          </a:p>
        </p:txBody>
      </p:sp>
    </p:spTree>
    <p:extLst>
      <p:ext uri="{BB962C8B-B14F-4D97-AF65-F5344CB8AC3E}">
        <p14:creationId xmlns:p14="http://schemas.microsoft.com/office/powerpoint/2010/main" val="1488172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69077-F495-56BA-8E27-86B3B849C70B}"/>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3E66305-AE04-A573-D6B5-B5C28C292C4A}"/>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5</a:t>
            </a:fld>
            <a:endParaRPr lang="en-US"/>
          </a:p>
        </p:txBody>
      </p:sp>
      <p:graphicFrame>
        <p:nvGraphicFramePr>
          <p:cNvPr id="14" name="Diagram 13">
            <a:extLst>
              <a:ext uri="{FF2B5EF4-FFF2-40B4-BE49-F238E27FC236}">
                <a16:creationId xmlns:a16="http://schemas.microsoft.com/office/drawing/2014/main" id="{EF314518-7428-A15E-2BAD-8BB05002DBD5}"/>
              </a:ext>
            </a:extLst>
          </p:cNvPr>
          <p:cNvGraphicFramePr/>
          <p:nvPr>
            <p:extLst>
              <p:ext uri="{D42A27DB-BD31-4B8C-83A1-F6EECF244321}">
                <p14:modId xmlns:p14="http://schemas.microsoft.com/office/powerpoint/2010/main" val="1777812977"/>
              </p:ext>
            </p:extLst>
          </p:nvPr>
        </p:nvGraphicFramePr>
        <p:xfrm>
          <a:off x="4592140" y="2347056"/>
          <a:ext cx="7066460" cy="42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itle 1">
            <a:extLst>
              <a:ext uri="{FF2B5EF4-FFF2-40B4-BE49-F238E27FC236}">
                <a16:creationId xmlns:a16="http://schemas.microsoft.com/office/drawing/2014/main" id="{37D5D518-4F77-3748-BDBD-22521E82AC7B}"/>
              </a:ext>
            </a:extLst>
          </p:cNvPr>
          <p:cNvSpPr>
            <a:spLocks noGrp="1"/>
          </p:cNvSpPr>
          <p:nvPr>
            <p:ph type="title"/>
          </p:nvPr>
        </p:nvSpPr>
        <p:spPr>
          <a:xfrm>
            <a:off x="82112" y="225874"/>
            <a:ext cx="6655019" cy="1106540"/>
          </a:xfrm>
        </p:spPr>
        <p:txBody>
          <a:bodyPr>
            <a:noAutofit/>
          </a:bodyPr>
          <a:lstStyle/>
          <a:p>
            <a:pPr algn="ctr"/>
            <a:r>
              <a:rPr lang="en-US" sz="4000" b="1">
                <a:solidFill>
                  <a:schemeClr val="accent1"/>
                </a:solidFill>
              </a:rPr>
              <a:t>GO Team Budget Development Process</a:t>
            </a:r>
          </a:p>
        </p:txBody>
      </p:sp>
      <p:pic>
        <p:nvPicPr>
          <p:cNvPr id="16" name="Picture 4" descr="Image result for you are here">
            <a:extLst>
              <a:ext uri="{FF2B5EF4-FFF2-40B4-BE49-F238E27FC236}">
                <a16:creationId xmlns:a16="http://schemas.microsoft.com/office/drawing/2014/main" id="{F4B87AF8-DB0E-FB56-9A3E-F43EBEB6B1E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017426">
            <a:off x="4108909" y="4655114"/>
            <a:ext cx="861229" cy="123394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522355FE-B506-44BC-1BCD-E8DDD1C11D28}"/>
              </a:ext>
            </a:extLst>
          </p:cNvPr>
          <p:cNvSpPr/>
          <p:nvPr/>
        </p:nvSpPr>
        <p:spPr>
          <a:xfrm>
            <a:off x="396765" y="1869634"/>
            <a:ext cx="3619510" cy="2613502"/>
          </a:xfrm>
          <a:prstGeom prst="rect">
            <a:avLst/>
          </a:prstGeom>
          <a:noFill/>
          <a:ln>
            <a:solidFill>
              <a:schemeClr val="accent4">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800" b="1" cap="all" spc="150">
                <a:solidFill>
                  <a:schemeClr val="tx1"/>
                </a:solidFill>
                <a:latin typeface="+mj-lt"/>
                <a:ea typeface="+mj-ea"/>
                <a:cs typeface="+mj-cs"/>
              </a:rPr>
              <a:t>YOUR SCHOOL STRATEGIC PLAN…</a:t>
            </a:r>
          </a:p>
          <a:p>
            <a:pPr algn="ctr"/>
            <a:endParaRPr lang="en-US" sz="1600" b="1">
              <a:solidFill>
                <a:schemeClr val="bg1"/>
              </a:solidFill>
              <a:latin typeface="Berlin Sans FB Demi" panose="020E0802020502020306" pitchFamily="34" charset="0"/>
            </a:endParaRPr>
          </a:p>
          <a:p>
            <a:pPr algn="ctr"/>
            <a:r>
              <a:rPr lang="en-US" sz="2000" b="1">
                <a:solidFill>
                  <a:schemeClr val="bg1"/>
                </a:solidFill>
              </a:rPr>
              <a:t>is your roadmap and your role.</a:t>
            </a:r>
          </a:p>
          <a:p>
            <a:pPr algn="ctr"/>
            <a:r>
              <a:rPr lang="en-US" sz="2000" b="1">
                <a:solidFill>
                  <a:schemeClr val="bg1"/>
                </a:solidFill>
              </a:rPr>
              <a:t>It is your direction, your priorities, your vision, your present, your future. </a:t>
            </a:r>
          </a:p>
          <a:p>
            <a:pPr algn="ctr"/>
            <a:endParaRPr lang="en-US" sz="1600" b="1">
              <a:solidFill>
                <a:schemeClr val="bg1"/>
              </a:solidFill>
              <a:latin typeface="Berlin Sans FB Demi" panose="020E0802020502020306" pitchFamily="34" charset="0"/>
            </a:endParaRPr>
          </a:p>
        </p:txBody>
      </p:sp>
    </p:spTree>
    <p:extLst>
      <p:ext uri="{BB962C8B-B14F-4D97-AF65-F5344CB8AC3E}">
        <p14:creationId xmlns:p14="http://schemas.microsoft.com/office/powerpoint/2010/main" val="9903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8B3CC-75BE-F7A2-AA06-97E71E1B8859}"/>
            </a:ext>
          </a:extLst>
        </p:cNvPr>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698D33C-6FA8-9869-7CF2-A435F2AFD60A}"/>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6</a:t>
            </a:fld>
            <a:endParaRPr lang="en-US"/>
          </a:p>
        </p:txBody>
      </p:sp>
      <p:sp>
        <p:nvSpPr>
          <p:cNvPr id="3" name="Title 2">
            <a:extLst>
              <a:ext uri="{FF2B5EF4-FFF2-40B4-BE49-F238E27FC236}">
                <a16:creationId xmlns:a16="http://schemas.microsoft.com/office/drawing/2014/main" id="{004B4389-30CA-B834-8B69-555A672E2639}"/>
              </a:ext>
            </a:extLst>
          </p:cNvPr>
          <p:cNvSpPr>
            <a:spLocks noGrp="1"/>
          </p:cNvSpPr>
          <p:nvPr>
            <p:ph type="title"/>
          </p:nvPr>
        </p:nvSpPr>
        <p:spPr/>
        <p:txBody>
          <a:bodyPr>
            <a:normAutofit/>
          </a:bodyPr>
          <a:lstStyle/>
          <a:p>
            <a:r>
              <a:rPr lang="en-US" sz="4400" b="1">
                <a:latin typeface="Trebuchet MS"/>
              </a:rPr>
              <a:t>Overview of FY26 GO Team Budget Process</a:t>
            </a:r>
            <a:endParaRPr lang="en-US" sz="4400"/>
          </a:p>
        </p:txBody>
      </p:sp>
      <p:graphicFrame>
        <p:nvGraphicFramePr>
          <p:cNvPr id="7" name="Diagram 6">
            <a:extLst>
              <a:ext uri="{FF2B5EF4-FFF2-40B4-BE49-F238E27FC236}">
                <a16:creationId xmlns:a16="http://schemas.microsoft.com/office/drawing/2014/main" id="{E7C28BAA-06D8-999E-8C82-D5D8046D0080}"/>
              </a:ext>
            </a:extLst>
          </p:cNvPr>
          <p:cNvGraphicFramePr/>
          <p:nvPr>
            <p:extLst>
              <p:ext uri="{D42A27DB-BD31-4B8C-83A1-F6EECF244321}">
                <p14:modId xmlns:p14="http://schemas.microsoft.com/office/powerpoint/2010/main" val="1078681282"/>
              </p:ext>
            </p:extLst>
          </p:nvPr>
        </p:nvGraphicFramePr>
        <p:xfrm>
          <a:off x="437231" y="1774677"/>
          <a:ext cx="11145170" cy="3996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3679CDDE-F1B8-4C49-0834-F31E3A193BA1}"/>
              </a:ext>
            </a:extLst>
          </p:cNvPr>
          <p:cNvSpPr/>
          <p:nvPr/>
        </p:nvSpPr>
        <p:spPr>
          <a:xfrm>
            <a:off x="3034703" y="5637286"/>
            <a:ext cx="6122594" cy="584775"/>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GO Teams are encouraged to have ongoing conversations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rgbClr val="FF0000"/>
                </a:solidFill>
                <a:latin typeface="Calibri"/>
              </a:rPr>
              <a:t>*</a:t>
            </a:r>
            <a:r>
              <a:rPr lang="en-US" sz="1400">
                <a:solidFill>
                  <a:prstClr val="black"/>
                </a:solidFill>
                <a:latin typeface="Calibri"/>
              </a:rPr>
              <a:t> GO Teams will need to take</a:t>
            </a:r>
            <a:r>
              <a:rPr lang="en-US" sz="1400" b="1">
                <a:solidFill>
                  <a:prstClr val="black"/>
                </a:solidFill>
                <a:latin typeface="Calibri"/>
              </a:rPr>
              <a:t> </a:t>
            </a:r>
            <a:r>
              <a:rPr lang="en-US" sz="1400" b="1">
                <a:solidFill>
                  <a:srgbClr val="FF0000"/>
                </a:solidFill>
                <a:latin typeface="Calibri"/>
              </a:rPr>
              <a:t>ACTION</a:t>
            </a:r>
            <a:r>
              <a:rPr lang="en-US" sz="1400">
                <a:solidFill>
                  <a:prstClr val="black"/>
                </a:solidFill>
                <a:latin typeface="Calibri"/>
              </a:rPr>
              <a:t> on the budget at these meetings.</a:t>
            </a:r>
            <a:endParaRPr kumimoji="0" lang="en-US" sz="140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996317EC-B557-63BA-070E-43035468E563}"/>
              </a:ext>
            </a:extLst>
          </p:cNvPr>
          <p:cNvPicPr>
            <a:picLocks noChangeAspect="1"/>
          </p:cNvPicPr>
          <p:nvPr/>
        </p:nvPicPr>
        <p:blipFill>
          <a:blip r:embed="rId8"/>
          <a:stretch>
            <a:fillRect/>
          </a:stretch>
        </p:blipFill>
        <p:spPr>
          <a:xfrm>
            <a:off x="9643141" y="3972782"/>
            <a:ext cx="1710659" cy="2091180"/>
          </a:xfrm>
          <a:prstGeom prst="rect">
            <a:avLst/>
          </a:prstGeom>
        </p:spPr>
      </p:pic>
      <p:pic>
        <p:nvPicPr>
          <p:cNvPr id="58" name="Picture 4" descr="Image result for you are here">
            <a:extLst>
              <a:ext uri="{FF2B5EF4-FFF2-40B4-BE49-F238E27FC236}">
                <a16:creationId xmlns:a16="http://schemas.microsoft.com/office/drawing/2014/main" id="{7C54AD08-3104-4597-5D52-3BA572070ED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37182" y="1780296"/>
            <a:ext cx="745775" cy="1060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904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D3959-719B-D5F4-3B2E-A3769C914A63}"/>
            </a:ext>
          </a:extLst>
        </p:cNvPr>
        <p:cNvGrpSpPr/>
        <p:nvPr/>
      </p:nvGrpSpPr>
      <p:grpSpPr>
        <a:xfrm>
          <a:off x="0" y="0"/>
          <a:ext cx="0" cy="0"/>
          <a:chOff x="0" y="0"/>
          <a:chExt cx="0" cy="0"/>
        </a:xfrm>
      </p:grpSpPr>
      <p:sp>
        <p:nvSpPr>
          <p:cNvPr id="68" name="Slide Number Placeholder 67">
            <a:extLst>
              <a:ext uri="{FF2B5EF4-FFF2-40B4-BE49-F238E27FC236}">
                <a16:creationId xmlns:a16="http://schemas.microsoft.com/office/drawing/2014/main" id="{86C756F1-0C6C-3B24-193F-860951FB2328}"/>
              </a:ext>
            </a:extLst>
          </p:cNvPr>
          <p:cNvSpPr>
            <a:spLocks noGrp="1"/>
          </p:cNvSpPr>
          <p:nvPr>
            <p:ph type="sldNum" sz="quarter" idx="13"/>
          </p:nvPr>
        </p:nvSpPr>
        <p:spPr>
          <a:xfrm>
            <a:off x="10373350" y="6356349"/>
            <a:ext cx="987552" cy="365125"/>
          </a:xfrm>
        </p:spPr>
        <p:txBody>
          <a:bodyPr/>
          <a:lstStyle/>
          <a:p>
            <a:fld id="{A49DFD55-3C28-40EF-9E31-A92D2E4017FF}" type="slidenum">
              <a:rPr lang="en-US" smtClean="0"/>
              <a:pPr/>
              <a:t>7</a:t>
            </a:fld>
            <a:endParaRPr lang="en-US"/>
          </a:p>
        </p:txBody>
      </p:sp>
      <p:sp>
        <p:nvSpPr>
          <p:cNvPr id="4" name="Title 3">
            <a:extLst>
              <a:ext uri="{FF2B5EF4-FFF2-40B4-BE49-F238E27FC236}">
                <a16:creationId xmlns:a16="http://schemas.microsoft.com/office/drawing/2014/main" id="{8426DA63-2FA0-FAB5-DA73-542E69C691E3}"/>
              </a:ext>
            </a:extLst>
          </p:cNvPr>
          <p:cNvSpPr>
            <a:spLocks noGrp="1"/>
          </p:cNvSpPr>
          <p:nvPr>
            <p:ph type="title"/>
          </p:nvPr>
        </p:nvSpPr>
        <p:spPr>
          <a:xfrm>
            <a:off x="117342" y="190939"/>
            <a:ext cx="7408065" cy="617945"/>
          </a:xfrm>
        </p:spPr>
        <p:txBody>
          <a:bodyPr>
            <a:normAutofit/>
          </a:bodyPr>
          <a:lstStyle/>
          <a:p>
            <a:r>
              <a:rPr lang="en-US" sz="3600" b="1" u="sng"/>
              <a:t>Budget Feedback Meeting</a:t>
            </a:r>
          </a:p>
        </p:txBody>
      </p:sp>
      <p:sp>
        <p:nvSpPr>
          <p:cNvPr id="17" name="Shape 100">
            <a:extLst>
              <a:ext uri="{FF2B5EF4-FFF2-40B4-BE49-F238E27FC236}">
                <a16:creationId xmlns:a16="http://schemas.microsoft.com/office/drawing/2014/main" id="{7A3A5B89-DF9B-1031-3404-04FB4C78C249}"/>
              </a:ext>
            </a:extLst>
          </p:cNvPr>
          <p:cNvSpPr txBox="1">
            <a:spLocks/>
          </p:cNvSpPr>
          <p:nvPr/>
        </p:nvSpPr>
        <p:spPr>
          <a:xfrm>
            <a:off x="1029357" y="903477"/>
            <a:ext cx="9343993" cy="5954523"/>
          </a:xfrm>
          <a:prstGeom prst="rect">
            <a:avLst/>
          </a:prstGeom>
          <a:noFill/>
          <a:ln>
            <a:noFill/>
          </a:ln>
        </p:spPr>
        <p:txBody>
          <a:bodyPr vert="horz" lIns="91425" tIns="45700" rIns="91425" bIns="4570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lang="en-US" sz="1800" b="1" kern="1200" spc="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406400" indent="-342900">
              <a:lnSpc>
                <a:spcPct val="100000"/>
              </a:lnSpc>
              <a:spcBef>
                <a:spcPts val="0"/>
              </a:spcBef>
              <a:buSzPct val="100000"/>
              <a:buFont typeface="Wingdings" panose="05000000000000000000" pitchFamily="2" charset="2"/>
              <a:buChar char="Ø"/>
            </a:pPr>
            <a:r>
              <a:rPr lang="en-US" sz="3200" u="sng">
                <a:solidFill>
                  <a:schemeClr val="tx2"/>
                </a:solidFill>
              </a:rPr>
              <a:t>What</a:t>
            </a:r>
          </a:p>
          <a:p>
            <a:pPr>
              <a:lnSpc>
                <a:spcPct val="100000"/>
              </a:lnSpc>
              <a:spcBef>
                <a:spcPts val="0"/>
              </a:spcBef>
              <a:buSzPct val="100000"/>
            </a:pPr>
            <a:r>
              <a:rPr lang="en-US" sz="2000">
                <a:solidFill>
                  <a:schemeClr val="accent3"/>
                </a:solidFill>
              </a:rPr>
              <a:t>During the GO Team Feedback meeting the principal will share the 25-26 Strategic Plan Breakout, provide an overview of the school’s draft budget, </a:t>
            </a:r>
            <a:r>
              <a:rPr lang="en-US" sz="2000" u="sng">
                <a:solidFill>
                  <a:srgbClr val="FF0000"/>
                </a:solidFill>
              </a:rPr>
              <a:t>share updated tabs from the Excel template, and review/collaborate with the GO Team on the comments/notes to explain the use of school-level flexibility in budget allocations.</a:t>
            </a:r>
          </a:p>
          <a:p>
            <a:pPr>
              <a:lnSpc>
                <a:spcPct val="100000"/>
              </a:lnSpc>
              <a:spcBef>
                <a:spcPts val="0"/>
              </a:spcBef>
              <a:buSzPct val="100000"/>
            </a:pPr>
            <a:endParaRPr lang="en-US" sz="2000"/>
          </a:p>
          <a:p>
            <a:pPr marL="406400" indent="-342900">
              <a:lnSpc>
                <a:spcPct val="100000"/>
              </a:lnSpc>
              <a:spcBef>
                <a:spcPts val="0"/>
              </a:spcBef>
              <a:buSzPct val="100000"/>
              <a:buFont typeface="Wingdings" panose="05000000000000000000" pitchFamily="2" charset="2"/>
              <a:buChar char="Ø"/>
            </a:pPr>
            <a:r>
              <a:rPr lang="en-US" sz="3200" u="sng">
                <a:solidFill>
                  <a:schemeClr val="tx2"/>
                </a:solidFill>
              </a:rPr>
              <a:t>Why</a:t>
            </a:r>
          </a:p>
          <a:p>
            <a:pPr>
              <a:lnSpc>
                <a:spcPct val="100000"/>
              </a:lnSpc>
              <a:spcBef>
                <a:spcPts val="0"/>
              </a:spcBef>
              <a:buSzPct val="100000"/>
            </a:pPr>
            <a:r>
              <a:rPr lang="en-US" sz="2000">
                <a:solidFill>
                  <a:schemeClr val="accent3"/>
                </a:solidFill>
              </a:rPr>
              <a:t>This meeting provides an opportunity for GO Teams to </a:t>
            </a:r>
            <a:r>
              <a:rPr lang="en-US" sz="2000" u="sng">
                <a:solidFill>
                  <a:schemeClr val="accent3"/>
                </a:solidFill>
              </a:rPr>
              <a:t>discuss the principal’s proposed budget and how it supports the school's programmatic needs and key strategic priorities for the 25-26 school year</a:t>
            </a:r>
            <a:r>
              <a:rPr lang="en-US" sz="2000">
                <a:solidFill>
                  <a:schemeClr val="accent3"/>
                </a:solidFill>
              </a:rPr>
              <a:t>. It also </a:t>
            </a:r>
            <a:r>
              <a:rPr lang="en-US" sz="2000" u="sng">
                <a:solidFill>
                  <a:schemeClr val="accent3"/>
                </a:solidFill>
              </a:rPr>
              <a:t>provides the GO Team the opportunity to review and provide feedback on proposed use of school-level flexibility</a:t>
            </a:r>
            <a:r>
              <a:rPr lang="en-US" sz="2000">
                <a:solidFill>
                  <a:schemeClr val="accent3"/>
                </a:solidFill>
              </a:rPr>
              <a:t>. </a:t>
            </a:r>
          </a:p>
          <a:p>
            <a:pPr>
              <a:lnSpc>
                <a:spcPct val="100000"/>
              </a:lnSpc>
              <a:spcBef>
                <a:spcPts val="0"/>
              </a:spcBef>
              <a:buSzPct val="100000"/>
            </a:pPr>
            <a:endParaRPr lang="en-US" sz="2000"/>
          </a:p>
          <a:p>
            <a:pPr marL="406400" indent="-342900">
              <a:lnSpc>
                <a:spcPct val="100000"/>
              </a:lnSpc>
              <a:spcBef>
                <a:spcPts val="0"/>
              </a:spcBef>
              <a:buSzPct val="100000"/>
              <a:buFont typeface="Wingdings" panose="05000000000000000000" pitchFamily="2" charset="2"/>
              <a:buChar char="Ø"/>
            </a:pPr>
            <a:r>
              <a:rPr lang="en-US" sz="3200" u="sng">
                <a:solidFill>
                  <a:schemeClr val="tx2"/>
                </a:solidFill>
              </a:rPr>
              <a:t>When </a:t>
            </a:r>
          </a:p>
          <a:p>
            <a:pPr marL="63500">
              <a:lnSpc>
                <a:spcPct val="100000"/>
              </a:lnSpc>
              <a:spcBef>
                <a:spcPts val="0"/>
              </a:spcBef>
              <a:buSzPct val="100000"/>
            </a:pPr>
            <a:r>
              <a:rPr lang="en-US" sz="2000">
                <a:solidFill>
                  <a:schemeClr val="accent3"/>
                </a:solidFill>
                <a:sym typeface="Calibri"/>
              </a:rPr>
              <a:t>Early February 10 - February 14th,</a:t>
            </a:r>
            <a:r>
              <a:rPr lang="en-US" sz="2000">
                <a:solidFill>
                  <a:schemeClr val="accent3"/>
                </a:solidFill>
                <a:ea typeface="Calibri"/>
                <a:cs typeface="Calibri"/>
                <a:sym typeface="Calibri"/>
              </a:rPr>
              <a:t> </a:t>
            </a:r>
            <a:r>
              <a:rPr lang="en-US" sz="2000" u="sng">
                <a:solidFill>
                  <a:srgbClr val="FF0000"/>
                </a:solidFill>
                <a:ea typeface="Calibri"/>
                <a:cs typeface="Calibri"/>
                <a:sym typeface="Calibri"/>
              </a:rPr>
              <a:t>before</a:t>
            </a:r>
            <a:r>
              <a:rPr lang="en-US" sz="2000" b="0">
                <a:solidFill>
                  <a:schemeClr val="accent3"/>
                </a:solidFill>
                <a:ea typeface="Calibri"/>
                <a:cs typeface="Calibri"/>
                <a:sym typeface="Calibri"/>
              </a:rPr>
              <a:t> </a:t>
            </a:r>
            <a:r>
              <a:rPr lang="en-US" sz="2000">
                <a:solidFill>
                  <a:schemeClr val="accent3"/>
                </a:solidFill>
                <a:sym typeface="Calibri"/>
              </a:rPr>
              <a:t>Cluster Superintendent review.</a:t>
            </a:r>
            <a:r>
              <a:rPr lang="en-US" sz="2000">
                <a:solidFill>
                  <a:schemeClr val="accent3"/>
                </a:solidFill>
                <a:cs typeface="Calibri"/>
                <a:sym typeface="Calibri"/>
              </a:rPr>
              <a:t> </a:t>
            </a:r>
            <a:r>
              <a:rPr lang="en-US" sz="2000">
                <a:solidFill>
                  <a:schemeClr val="dk1"/>
                </a:solidFill>
                <a:cs typeface="Calibri"/>
                <a:sym typeface="Calibri"/>
              </a:rPr>
              <a:t> </a:t>
            </a:r>
            <a:endParaRPr lang="en-US" sz="2000">
              <a:solidFill>
                <a:schemeClr val="dk1"/>
              </a:solidFill>
              <a:cs typeface="Calibri"/>
            </a:endParaRPr>
          </a:p>
        </p:txBody>
      </p:sp>
    </p:spTree>
    <p:extLst>
      <p:ext uri="{BB962C8B-B14F-4D97-AF65-F5344CB8AC3E}">
        <p14:creationId xmlns:p14="http://schemas.microsoft.com/office/powerpoint/2010/main" val="2462075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748C9-82D6-A889-1780-80BF037913B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95EF603-FDB8-6EB8-D0EE-B86D0FCA408C}"/>
              </a:ext>
            </a:extLst>
          </p:cNvPr>
          <p:cNvSpPr>
            <a:spLocks noGrp="1"/>
          </p:cNvSpPr>
          <p:nvPr>
            <p:ph type="title"/>
          </p:nvPr>
        </p:nvSpPr>
        <p:spPr>
          <a:xfrm>
            <a:off x="719538" y="363375"/>
            <a:ext cx="9229531" cy="739868"/>
          </a:xfrm>
        </p:spPr>
        <p:txBody>
          <a:bodyPr/>
          <a:lstStyle/>
          <a:p>
            <a:r>
              <a:rPr lang="en-US" dirty="0"/>
              <a:t>Sylvan Hills Strategic Plan</a:t>
            </a:r>
          </a:p>
        </p:txBody>
      </p:sp>
      <p:sp>
        <p:nvSpPr>
          <p:cNvPr id="5" name="Slide Number Placeholder 4">
            <a:extLst>
              <a:ext uri="{FF2B5EF4-FFF2-40B4-BE49-F238E27FC236}">
                <a16:creationId xmlns:a16="http://schemas.microsoft.com/office/drawing/2014/main" id="{3672851F-B8E5-BE83-9571-DF1816FE502A}"/>
              </a:ext>
            </a:extLst>
          </p:cNvPr>
          <p:cNvSpPr>
            <a:spLocks noGrp="1"/>
          </p:cNvSpPr>
          <p:nvPr>
            <p:ph type="sldNum" sz="quarter" idx="11"/>
          </p:nvPr>
        </p:nvSpPr>
        <p:spPr/>
        <p:txBody>
          <a:bodyPr/>
          <a:lstStyle/>
          <a:p>
            <a:fld id="{B5CEABB6-07DC-46E8-9B57-56EC44A396E5}" type="slidenum">
              <a:rPr lang="en-US" smtClean="0"/>
              <a:pPr/>
              <a:t>8</a:t>
            </a:fld>
            <a:endParaRPr lang="en-US"/>
          </a:p>
        </p:txBody>
      </p:sp>
      <p:pic>
        <p:nvPicPr>
          <p:cNvPr id="6" name="Picture 5">
            <a:extLst>
              <a:ext uri="{FF2B5EF4-FFF2-40B4-BE49-F238E27FC236}">
                <a16:creationId xmlns:a16="http://schemas.microsoft.com/office/drawing/2014/main" id="{39A35575-DF8D-FF1B-BC5B-2D22A70B07D3}"/>
              </a:ext>
            </a:extLst>
          </p:cNvPr>
          <p:cNvPicPr>
            <a:picLocks noChangeAspect="1"/>
          </p:cNvPicPr>
          <p:nvPr/>
        </p:nvPicPr>
        <p:blipFill>
          <a:blip r:embed="rId3"/>
          <a:stretch>
            <a:fillRect/>
          </a:stretch>
        </p:blipFill>
        <p:spPr>
          <a:xfrm>
            <a:off x="813084" y="976982"/>
            <a:ext cx="9463595" cy="5881018"/>
          </a:xfrm>
          <a:prstGeom prst="rect">
            <a:avLst/>
          </a:prstGeom>
        </p:spPr>
      </p:pic>
    </p:spTree>
    <p:extLst>
      <p:ext uri="{BB962C8B-B14F-4D97-AF65-F5344CB8AC3E}">
        <p14:creationId xmlns:p14="http://schemas.microsoft.com/office/powerpoint/2010/main" val="2050111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6A01D7-8FA4-5D34-9FD8-B467520D4E76}"/>
              </a:ext>
            </a:extLst>
          </p:cNvPr>
          <p:cNvSpPr txBox="1">
            <a:spLocks/>
          </p:cNvSpPr>
          <p:nvPr/>
        </p:nvSpPr>
        <p:spPr>
          <a:xfrm>
            <a:off x="3647914" y="139338"/>
            <a:ext cx="6217066" cy="1929137"/>
          </a:xfrm>
          <a:prstGeom prst="rect">
            <a:avLst/>
          </a:prstGeom>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800" b="1" i="1" u="none" strike="noStrike" kern="1200" cap="none" spc="0" normalizeH="0" baseline="0" noProof="0">
                <a:ln>
                  <a:noFill/>
                </a:ln>
                <a:solidFill>
                  <a:prstClr val="black"/>
                </a:solidFill>
                <a:effectLst/>
                <a:uLnTx/>
                <a:uFillTx/>
                <a:latin typeface="Tenorite"/>
                <a:ea typeface="+mj-ea"/>
                <a:cs typeface="+mj-cs"/>
              </a:rPr>
              <a:t>(School Name) </a:t>
            </a:r>
            <a:r>
              <a:rPr kumimoji="0" lang="en-US" sz="4500" b="1" i="0" u="none" strike="noStrike" kern="1200" cap="none" spc="0" normalizeH="0" baseline="0" noProof="0">
                <a:ln>
                  <a:noFill/>
                </a:ln>
                <a:solidFill>
                  <a:srgbClr val="D47B22"/>
                </a:solidFill>
                <a:effectLst/>
                <a:uLnTx/>
                <a:uFillTx/>
                <a:latin typeface="Tenorite"/>
                <a:ea typeface="+mj-ea"/>
                <a:cs typeface="+mj-cs"/>
              </a:rPr>
              <a:t>Strategic Plan</a:t>
            </a: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a:ln>
                  <a:noFill/>
                </a:ln>
                <a:solidFill>
                  <a:srgbClr val="D47B22"/>
                </a:solidFill>
                <a:effectLst/>
                <a:uLnTx/>
                <a:uFillTx/>
                <a:latin typeface="Tenorite"/>
                <a:ea typeface="+mj-ea"/>
                <a:cs typeface="+mj-cs"/>
              </a:rPr>
              <a:t>Priority Ranking</a:t>
            </a:r>
          </a:p>
        </p:txBody>
      </p:sp>
      <p:sp>
        <p:nvSpPr>
          <p:cNvPr id="6" name="TextBox 5">
            <a:extLst>
              <a:ext uri="{FF2B5EF4-FFF2-40B4-BE49-F238E27FC236}">
                <a16:creationId xmlns:a16="http://schemas.microsoft.com/office/drawing/2014/main" id="{4DAF32C4-89EA-FD40-34E7-595997B7F1F5}"/>
              </a:ext>
            </a:extLst>
          </p:cNvPr>
          <p:cNvSpPr txBox="1"/>
          <p:nvPr/>
        </p:nvSpPr>
        <p:spPr>
          <a:xfrm>
            <a:off x="1876513" y="2465996"/>
            <a:ext cx="5614586" cy="300082"/>
          </a:xfrm>
          <a:prstGeom prst="rect">
            <a:avLst/>
          </a:prstGeom>
          <a:noFill/>
        </p:spPr>
        <p:txBody>
          <a:bodyPr wrap="square" rtlCol="0">
            <a:spAutoFit/>
          </a:bodyPr>
          <a:lstStyle/>
          <a:p>
            <a:pPr marL="257175" marR="0" lvl="0" indent="-257175" algn="l" defTabSz="685800" rtl="0" eaLnBrk="1" fontAlgn="auto" latinLnBrk="0" hangingPunct="1">
              <a:lnSpc>
                <a:spcPct val="100000"/>
              </a:lnSpc>
              <a:spcBef>
                <a:spcPts val="0"/>
              </a:spcBef>
              <a:spcAft>
                <a:spcPts val="0"/>
              </a:spcAft>
              <a:buClrTx/>
              <a:buSzTx/>
              <a:buFont typeface="+mj-lt"/>
              <a:buAutoNum type="arabicPeriod"/>
              <a:tabLst/>
              <a:defRPr/>
            </a:pPr>
            <a:endParaRPr kumimoji="0" lang="en-US" sz="1350" b="1" i="0" u="none" strike="noStrike" kern="1200" cap="none" spc="0" normalizeH="0" baseline="0" noProof="0">
              <a:ln>
                <a:noFill/>
              </a:ln>
              <a:solidFill>
                <a:prstClr val="black"/>
              </a:solidFill>
              <a:effectLst/>
              <a:uLnTx/>
              <a:uFillTx/>
              <a:latin typeface="Tenorite"/>
              <a:ea typeface="+mn-ea"/>
              <a:cs typeface="+mn-cs"/>
            </a:endParaRPr>
          </a:p>
        </p:txBody>
      </p:sp>
      <p:sp>
        <p:nvSpPr>
          <p:cNvPr id="2" name="TextBox 1">
            <a:extLst>
              <a:ext uri="{FF2B5EF4-FFF2-40B4-BE49-F238E27FC236}">
                <a16:creationId xmlns:a16="http://schemas.microsoft.com/office/drawing/2014/main" id="{CC0C8B02-3910-1291-098C-2B2D7DFD639C}"/>
              </a:ext>
            </a:extLst>
          </p:cNvPr>
          <p:cNvSpPr txBox="1"/>
          <p:nvPr/>
        </p:nvSpPr>
        <p:spPr>
          <a:xfrm>
            <a:off x="4488646" y="1914677"/>
            <a:ext cx="4546854" cy="300082"/>
          </a:xfrm>
          <a:prstGeom prst="rect">
            <a:avLst/>
          </a:prstGeom>
          <a:noFill/>
        </p:spPr>
        <p:txBody>
          <a:bodyPr wrap="square" lIns="91440" tIns="45720" rIns="91440" bIns="45720" rtlCol="0" anchor="t">
            <a:spAutoFit/>
          </a:bodyPr>
          <a:lstStyle/>
          <a:p>
            <a:pPr algn="ctr" defTabSz="685800">
              <a:defRPr/>
            </a:pPr>
            <a:r>
              <a:rPr kumimoji="0" lang="en-US" sz="1350" b="0" i="0" u="none" strike="noStrike" kern="1200" cap="none" spc="0" normalizeH="0" baseline="0" noProof="0">
                <a:ln>
                  <a:noFill/>
                </a:ln>
                <a:solidFill>
                  <a:prstClr val="black"/>
                </a:solidFill>
                <a:effectLst/>
                <a:uLnTx/>
                <a:uFillTx/>
                <a:latin typeface="Tenorite"/>
                <a:ea typeface="+mn-ea"/>
                <a:cs typeface="+mn-cs"/>
              </a:rPr>
              <a:t>Insert the school’s </a:t>
            </a:r>
            <a:r>
              <a:rPr lang="en-US" sz="1350">
                <a:solidFill>
                  <a:prstClr val="black"/>
                </a:solidFill>
                <a:latin typeface="Tenorite"/>
              </a:rPr>
              <a:t>ranked priorities</a:t>
            </a:r>
            <a:r>
              <a:rPr kumimoji="0" lang="en-US" sz="1350" b="0" i="0" u="none" strike="noStrike" kern="1200" cap="none" spc="0" normalizeH="0" baseline="0" noProof="0">
                <a:ln>
                  <a:noFill/>
                </a:ln>
                <a:solidFill>
                  <a:prstClr val="black"/>
                </a:solidFill>
                <a:effectLst/>
                <a:uLnTx/>
                <a:uFillTx/>
                <a:latin typeface="Tenorite"/>
                <a:ea typeface="+mn-ea"/>
                <a:cs typeface="+mn-cs"/>
              </a:rPr>
              <a:t> from High to Low</a:t>
            </a:r>
          </a:p>
        </p:txBody>
      </p:sp>
      <p:sp>
        <p:nvSpPr>
          <p:cNvPr id="4" name="Arrow: Down 3">
            <a:extLst>
              <a:ext uri="{FF2B5EF4-FFF2-40B4-BE49-F238E27FC236}">
                <a16:creationId xmlns:a16="http://schemas.microsoft.com/office/drawing/2014/main" id="{6A78CE96-E5BA-EF3A-7B27-C48C2EC93A32}"/>
              </a:ext>
            </a:extLst>
          </p:cNvPr>
          <p:cNvSpPr/>
          <p:nvPr/>
        </p:nvSpPr>
        <p:spPr>
          <a:xfrm>
            <a:off x="2321825" y="2766078"/>
            <a:ext cx="377190" cy="2654046"/>
          </a:xfrm>
          <a:prstGeom prst="downArrow">
            <a:avLst/>
          </a:prstGeom>
          <a:solidFill>
            <a:schemeClr val="accent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enorite"/>
              <a:ea typeface="+mn-ea"/>
              <a:cs typeface="+mn-cs"/>
            </a:endParaRPr>
          </a:p>
        </p:txBody>
      </p:sp>
      <p:sp>
        <p:nvSpPr>
          <p:cNvPr id="7" name="TextBox 6">
            <a:extLst>
              <a:ext uri="{FF2B5EF4-FFF2-40B4-BE49-F238E27FC236}">
                <a16:creationId xmlns:a16="http://schemas.microsoft.com/office/drawing/2014/main" id="{4F5BC8D2-E0D2-48A1-071D-45B80C433627}"/>
              </a:ext>
            </a:extLst>
          </p:cNvPr>
          <p:cNvSpPr txBox="1"/>
          <p:nvPr/>
        </p:nvSpPr>
        <p:spPr>
          <a:xfrm>
            <a:off x="1719023" y="2554982"/>
            <a:ext cx="620683"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83A9"/>
                </a:solidFill>
                <a:effectLst/>
                <a:uLnTx/>
                <a:uFillTx/>
                <a:latin typeface="Tenorite"/>
                <a:ea typeface="+mn-ea"/>
                <a:cs typeface="+mn-cs"/>
              </a:rPr>
              <a:t>Higher</a:t>
            </a:r>
          </a:p>
        </p:txBody>
      </p:sp>
      <p:sp>
        <p:nvSpPr>
          <p:cNvPr id="8" name="TextBox 7">
            <a:extLst>
              <a:ext uri="{FF2B5EF4-FFF2-40B4-BE49-F238E27FC236}">
                <a16:creationId xmlns:a16="http://schemas.microsoft.com/office/drawing/2014/main" id="{602AA40D-00A5-285B-67A0-5260578C2903}"/>
              </a:ext>
            </a:extLst>
          </p:cNvPr>
          <p:cNvSpPr txBox="1"/>
          <p:nvPr/>
        </p:nvSpPr>
        <p:spPr>
          <a:xfrm>
            <a:off x="1737754" y="5452112"/>
            <a:ext cx="584071"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83A9"/>
                </a:solidFill>
                <a:effectLst/>
                <a:uLnTx/>
                <a:uFillTx/>
                <a:latin typeface="Tenorite"/>
                <a:ea typeface="+mn-ea"/>
                <a:cs typeface="+mn-cs"/>
              </a:rPr>
              <a:t>Lower</a:t>
            </a:r>
          </a:p>
        </p:txBody>
      </p:sp>
      <p:sp>
        <p:nvSpPr>
          <p:cNvPr id="9" name="TextBox 8">
            <a:extLst>
              <a:ext uri="{FF2B5EF4-FFF2-40B4-BE49-F238E27FC236}">
                <a16:creationId xmlns:a16="http://schemas.microsoft.com/office/drawing/2014/main" id="{4ED89360-87E9-71FB-4A6A-3DCD6A09EFCF}"/>
              </a:ext>
            </a:extLst>
          </p:cNvPr>
          <p:cNvSpPr txBox="1"/>
          <p:nvPr/>
        </p:nvSpPr>
        <p:spPr>
          <a:xfrm>
            <a:off x="2767137" y="2693481"/>
            <a:ext cx="6992339" cy="3139321"/>
          </a:xfrm>
          <a:prstGeom prst="rect">
            <a:avLst/>
          </a:prstGeom>
          <a:noFill/>
        </p:spPr>
        <p:txBody>
          <a:bodyPr wrap="square" rtlCol="0">
            <a:spAutoFit/>
          </a:bodyPr>
          <a:lstStyle/>
          <a:p>
            <a:pPr marL="342900" indent="-342900">
              <a:buFont typeface="+mj-lt"/>
              <a:buAutoNum type="arabicPeriod"/>
            </a:pPr>
            <a:r>
              <a:rPr lang="en-US" dirty="0"/>
              <a:t>Improve students’ mathematics performance</a:t>
            </a:r>
          </a:p>
          <a:p>
            <a:pPr marL="342900" indent="-342900">
              <a:buFont typeface="+mj-lt"/>
              <a:buAutoNum type="arabicPeriod"/>
            </a:pPr>
            <a:r>
              <a:rPr lang="en-US" dirty="0"/>
              <a:t>Improve students’ reading language arts/ writing performance</a:t>
            </a:r>
          </a:p>
          <a:p>
            <a:pPr marL="342900" indent="-342900">
              <a:buFont typeface="+mj-lt"/>
              <a:buAutoNum type="arabicPeriod"/>
            </a:pPr>
            <a:r>
              <a:rPr lang="en-US" dirty="0"/>
              <a:t>Regularly engage students in research and reflection on personal data and growth </a:t>
            </a:r>
          </a:p>
          <a:p>
            <a:pPr marL="342900" indent="-342900">
              <a:buFont typeface="+mj-lt"/>
              <a:buAutoNum type="arabicPeriod"/>
            </a:pPr>
            <a:r>
              <a:rPr lang="en-US" dirty="0"/>
              <a:t>Provide ongoing professional learning and development opportunities for all faculty/staff</a:t>
            </a:r>
          </a:p>
          <a:p>
            <a:pPr marL="342900" indent="-342900">
              <a:buFont typeface="+mj-lt"/>
              <a:buAutoNum type="arabicPeriod"/>
            </a:pPr>
            <a:r>
              <a:rPr lang="en-US" dirty="0"/>
              <a:t>Consistently inform and engage school families, community and partners</a:t>
            </a:r>
          </a:p>
          <a:p>
            <a:pPr marL="342900" indent="-342900">
              <a:buFont typeface="+mj-lt"/>
              <a:buAutoNum type="arabicPeriod"/>
            </a:pPr>
            <a:r>
              <a:rPr lang="en-US" dirty="0"/>
              <a:t>Recruit and maintain highly talented faculty/staff</a:t>
            </a:r>
          </a:p>
          <a:p>
            <a:pPr marL="342900" indent="-342900">
              <a:buFont typeface="+mj-lt"/>
              <a:buAutoNum type="arabicPeriod"/>
            </a:pPr>
            <a:r>
              <a:rPr lang="en-US" dirty="0"/>
              <a:t>Increase the number of students in higher level and STEM classes</a:t>
            </a:r>
          </a:p>
          <a:p>
            <a:pPr marL="342900" indent="-342900">
              <a:buFont typeface="+mj-lt"/>
              <a:buAutoNum type="arabicPeriod"/>
            </a:pPr>
            <a:r>
              <a:rPr lang="en-US" dirty="0"/>
              <a:t>Continuously align people and resources to maximize impact</a:t>
            </a:r>
          </a:p>
        </p:txBody>
      </p:sp>
    </p:spTree>
    <p:extLst>
      <p:ext uri="{BB962C8B-B14F-4D97-AF65-F5344CB8AC3E}">
        <p14:creationId xmlns:p14="http://schemas.microsoft.com/office/powerpoint/2010/main" val="1590972113"/>
      </p:ext>
    </p:extLst>
  </p:cSld>
  <p:clrMapOvr>
    <a:masterClrMapping/>
  </p:clrMapOvr>
</p:sld>
</file>

<file path=ppt/theme/theme1.xml><?xml version="1.0" encoding="utf-8"?>
<a:theme xmlns:a="http://schemas.openxmlformats.org/drawingml/2006/main" name="Custom">
  <a:themeElements>
    <a:clrScheme name="Budget Feedback">
      <a:dk1>
        <a:sysClr val="windowText" lastClr="000000"/>
      </a:dk1>
      <a:lt1>
        <a:srgbClr val="F2F2F2"/>
      </a:lt1>
      <a:dk2>
        <a:srgbClr val="0083A9"/>
      </a:dk2>
      <a:lt2>
        <a:srgbClr val="FCF5D9"/>
      </a:lt2>
      <a:accent1>
        <a:srgbClr val="F3CF45"/>
      </a:accent1>
      <a:accent2>
        <a:srgbClr val="159839"/>
      </a:accent2>
      <a:accent3>
        <a:srgbClr val="595B5D"/>
      </a:accent3>
      <a:accent4>
        <a:srgbClr val="D47B22"/>
      </a:accent4>
      <a:accent5>
        <a:srgbClr val="A92A91"/>
      </a:accent5>
      <a:accent6>
        <a:srgbClr val="0083A9"/>
      </a:accent6>
      <a:hlink>
        <a:srgbClr val="A92A91"/>
      </a:hlink>
      <a:folHlink>
        <a:srgbClr val="0083A9"/>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 id="{E26D5592-7F81-4435-8C6C-2CD9B62D8AB4}" vid="{46D971CB-E75A-40A3-BF1A-46C0843CD6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136758a-e7f7-4029-9cdc-709c7a6ff021" xsi:nil="true"/>
    <lcf76f155ced4ddcb4097134ff3c332f xmlns="8dcae609-94e2-4108-915c-852935aa21ad">
      <Terms xmlns="http://schemas.microsoft.com/office/infopath/2007/PartnerControls"/>
    </lcf76f155ced4ddcb4097134ff3c332f>
    <SharedWithUsers xmlns="e136758a-e7f7-4029-9cdc-709c7a6ff021">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A977F1402712049B4BB4CDB1A03C7C8" ma:contentTypeVersion="14" ma:contentTypeDescription="Create a new document." ma:contentTypeScope="" ma:versionID="2b1cb743d5c8a8170a2906ead0ece276">
  <xsd:schema xmlns:xsd="http://www.w3.org/2001/XMLSchema" xmlns:xs="http://www.w3.org/2001/XMLSchema" xmlns:p="http://schemas.microsoft.com/office/2006/metadata/properties" xmlns:ns2="8dcae609-94e2-4108-915c-852935aa21ad" xmlns:ns3="e136758a-e7f7-4029-9cdc-709c7a6ff021" targetNamespace="http://schemas.microsoft.com/office/2006/metadata/properties" ma:root="true" ma:fieldsID="d3b3d94a77b6d6b8de8b8394eb712759" ns2:_="" ns3:_="">
    <xsd:import namespace="8dcae609-94e2-4108-915c-852935aa21ad"/>
    <xsd:import namespace="e136758a-e7f7-4029-9cdc-709c7a6ff0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ae609-94e2-4108-915c-852935aa21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36758a-e7f7-4029-9cdc-709c7a6ff02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3e07957-30af-4dd9-8e9a-b62ef1071eb2}" ma:internalName="TaxCatchAll" ma:showField="CatchAllData" ma:web="e136758a-e7f7-4029-9cdc-709c7a6ff0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168DCE-134F-4610-A6AA-88CEBE8D71D2}">
  <ds:schemaRefs>
    <ds:schemaRef ds:uri="e136758a-e7f7-4029-9cdc-709c7a6ff021"/>
    <ds:schemaRef ds:uri="http://schemas.microsoft.com/office/2006/documentManagement/types"/>
    <ds:schemaRef ds:uri="http://purl.org/dc/dcmitype/"/>
    <ds:schemaRef ds:uri="http://schemas.microsoft.com/office/infopath/2007/PartnerControls"/>
    <ds:schemaRef ds:uri="http://purl.org/dc/terms/"/>
    <ds:schemaRef ds:uri="http://schemas.microsoft.com/office/2006/metadata/properties"/>
    <ds:schemaRef ds:uri="http://purl.org/dc/elements/1.1/"/>
    <ds:schemaRef ds:uri="http://www.w3.org/XML/1998/namespace"/>
    <ds:schemaRef ds:uri="http://schemas.openxmlformats.org/package/2006/metadata/core-properties"/>
    <ds:schemaRef ds:uri="8dcae609-94e2-4108-915c-852935aa21ad"/>
  </ds:schemaRefs>
</ds:datastoreItem>
</file>

<file path=customXml/itemProps2.xml><?xml version="1.0" encoding="utf-8"?>
<ds:datastoreItem xmlns:ds="http://schemas.openxmlformats.org/officeDocument/2006/customXml" ds:itemID="{9064A483-3DA6-4B55-A954-D32C8064CD05}">
  <ds:schemaRefs>
    <ds:schemaRef ds:uri="8dcae609-94e2-4108-915c-852935aa21ad"/>
    <ds:schemaRef ds:uri="e136758a-e7f7-4029-9cdc-709c7a6ff0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ABF691C-888B-4061-8A6F-D5CE84A0254B}">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4136</TotalTime>
  <Words>2121</Words>
  <Application>Microsoft Macintosh PowerPoint</Application>
  <PresentationFormat>Widescreen</PresentationFormat>
  <Paragraphs>301</Paragraphs>
  <Slides>32</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Arial Black</vt:lpstr>
      <vt:lpstr>Berlin Sans FB Demi</vt:lpstr>
      <vt:lpstr>Calibri</vt:lpstr>
      <vt:lpstr>Calibri,Sans-Serif</vt:lpstr>
      <vt:lpstr>Sabon Next LT</vt:lpstr>
      <vt:lpstr>Tenorite</vt:lpstr>
      <vt:lpstr>Times New Roman</vt:lpstr>
      <vt:lpstr>Trebuchet MS</vt:lpstr>
      <vt:lpstr>Wingdings</vt:lpstr>
      <vt:lpstr>Custom</vt:lpstr>
      <vt:lpstr>Sylvan Hills  FY26 Budget Feedback Meeting</vt:lpstr>
      <vt:lpstr>AGENDA</vt:lpstr>
      <vt:lpstr>Meeting Norms</vt:lpstr>
      <vt:lpstr>Budget Feedback presentation &amp; Discussion</vt:lpstr>
      <vt:lpstr>GO Team Budget Development Process</vt:lpstr>
      <vt:lpstr>Overview of FY26 GO Team Budget Process</vt:lpstr>
      <vt:lpstr>Budget Feedback Meeting</vt:lpstr>
      <vt:lpstr>Sylvan Hills Strategic Plan</vt:lpstr>
      <vt:lpstr>PowerPoint Presentation</vt:lpstr>
      <vt:lpstr>FY 26 Budget Parameters</vt:lpstr>
      <vt:lpstr>FY 26 Budget Parameters</vt:lpstr>
      <vt:lpstr>Review of FY26 Signature and Turnaround Program Funding Process </vt:lpstr>
      <vt:lpstr>Overview of Approved Signature Program Funds</vt:lpstr>
      <vt:lpstr>Signature program funds requested vs. approved</vt:lpstr>
      <vt:lpstr>Sylvan Hills Middle School FY26 Summary of Proposed Staffing AND Non-Staffing</vt:lpstr>
      <vt:lpstr>Summary Tab Overview</vt:lpstr>
      <vt:lpstr>PowerPoint Presentation</vt:lpstr>
      <vt:lpstr>PowerPoint Presentation</vt:lpstr>
      <vt:lpstr>PowerPoint Presentation</vt:lpstr>
      <vt:lpstr>Summary of position Changes to Support the fy26 bUDGET</vt:lpstr>
      <vt:lpstr>Non-Staffing Tab Overview</vt:lpstr>
      <vt:lpstr>Descriptions of Strategic Plan Breakout Categories</vt:lpstr>
      <vt:lpstr>FY26 Strategic Plan Break-out</vt:lpstr>
      <vt:lpstr>FY26 Budget by Function (required)</vt:lpstr>
      <vt:lpstr>Questions for the GO Team to Consider and Discuss</vt:lpstr>
      <vt:lpstr>Questions for the GO Team to Consider and Discuss</vt:lpstr>
      <vt:lpstr>Discussion of Reserve &amp; Holdback Funds</vt:lpstr>
      <vt:lpstr>Plan for FY26 Leveling Reserve</vt:lpstr>
      <vt:lpstr>Where We’re Going</vt:lpstr>
      <vt:lpstr>What’s Next?</vt:lpstr>
      <vt:lpstr>Thank you!</vt:lpstr>
      <vt:lpstr>Will be updated As soon as possible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Jacobi, Diane</dc:creator>
  <cp:lastModifiedBy>Guilford, Larry</cp:lastModifiedBy>
  <cp:revision>4</cp:revision>
  <dcterms:created xsi:type="dcterms:W3CDTF">2025-01-22T23:16:30Z</dcterms:created>
  <dcterms:modified xsi:type="dcterms:W3CDTF">2025-02-13T14:38:46Z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0x0101007A977F1402712049B4BB4CDB1A03C7C8</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